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1.svg" ContentType="image/svg+xml"/>
  <Override PartName="/ppt/media/image2.svg" ContentType="image/svg+xml"/>
  <Override PartName="/ppt/media/image4.svg" ContentType="image/svg+xml"/>
  <Override PartName="/ppt/media/image5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701" r:id="rId2"/>
    <p:sldMasterId id="2147483672" r:id="rId3"/>
  </p:sldMasterIdLst>
  <p:notesMasterIdLst>
    <p:notesMasterId r:id="rId19"/>
  </p:notesMasterIdLst>
  <p:sldIdLst>
    <p:sldId id="256" r:id="rId18"/>
    <p:sldId id="257" r:id="rId17"/>
    <p:sldId id="258" r:id="rId16"/>
    <p:sldId id="259" r:id="rId15"/>
    <p:sldId id="260" r:id="rId14"/>
    <p:sldId id="261" r:id="rId13"/>
    <p:sldId id="262" r:id="rId12"/>
    <p:sldId id="263" r:id="rId11"/>
    <p:sldId id="264" r:id="rId10"/>
    <p:sldId id="265" r:id="rId9"/>
    <p:sldId id="266" r:id="rId8"/>
    <p:sldId id="267" r:id="rId7"/>
    <p:sldId id="268" r:id="rId6"/>
    <p:sldId id="269" r:id="rId5"/>
    <p:sldId id="270" r:id="rId4"/>
    <p:sldId id="271" r:id="rId38"/>
    <p:sldId id="272" r:id="rId39"/>
    <p:sldId id="273" r:id="rId40"/>
    <p:sldId id="274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83" r:id="rId50"/>
    <p:sldId id="284" r:id="rId51"/>
    <p:sldId id="285" r:id="rId52"/>
  </p:sldIdLst>
  <p:sldSz cx="12192000" cy="6858000"/>
  <p:notesSz cx="6858000" cy="9144000"/>
  <p:embeddedFontLst>
    <p:embeddedFont>
      <p:font typeface="Amazon Ember" panose="020B0603020204020204" pitchFamily="34" charset="0"/>
      <p:regular r:id="rId53"/>
      <p:bold r:id="rId54"/>
      <p:italic r:id="rId55"/>
      <p:boldItalic r:id="rId56"/>
    </p:embeddedFont>
    <p:embeddedFont>
      <p:font typeface="Amazon Ember Display" panose="020F0603020204020204" pitchFamily="34" charset="0"/>
      <p:regular r:id="rId20"/>
      <p:bold r:id="rId21"/>
      <p:italic r:id="rId22"/>
      <p:boldItalic r:id="rId23"/>
    </p:embeddedFont>
    <p:embeddedFont>
      <p:font typeface="Amazon Ember Duospace" panose="020B0603020204020204" pitchFamily="34" charset="0"/>
      <p:regular r:id="rId24"/>
      <p:bold r:id="rId25"/>
      <p:italic r:id="rId26"/>
      <p:boldItalic r:id="rId27"/>
    </p:embeddedFont>
    <p:embeddedFont>
      <p:font typeface="Amazon Ember Mono" panose="020B0509020204020204" pitchFamily="49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6871"/>
    <a:srgbClr val="D14600"/>
    <a:srgbClr val="006CE0"/>
    <a:srgbClr val="008559"/>
    <a:srgbClr val="7300E5"/>
    <a:srgbClr val="D600BA"/>
    <a:srgbClr val="DEDEE3"/>
    <a:srgbClr val="8C8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84"/>
    <p:restoredTop sz="94795"/>
  </p:normalViewPr>
  <p:slideViewPr>
    <p:cSldViewPr snapToGrid="0">
      <p:cViewPr varScale="1">
        <p:scale>
          <a:sx n="94" d="100"/>
          <a:sy n="94" d="100"/>
        </p:scale>
        <p:origin x="232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5.xml"/><Relationship Id="rId5" Type="http://schemas.openxmlformats.org/officeDocument/2006/relationships/slide" Target="slides/slide14.xml"/><Relationship Id="rId6" Type="http://schemas.openxmlformats.org/officeDocument/2006/relationships/slide" Target="slides/slide13.xml"/><Relationship Id="rId7" Type="http://schemas.openxmlformats.org/officeDocument/2006/relationships/slide" Target="slides/slide12.xml"/><Relationship Id="rId8" Type="http://schemas.openxmlformats.org/officeDocument/2006/relationships/slide" Target="slides/slide11.xml"/><Relationship Id="rId9" Type="http://schemas.openxmlformats.org/officeDocument/2006/relationships/slide" Target="slides/slide10.xml"/><Relationship Id="rId10" Type="http://schemas.openxmlformats.org/officeDocument/2006/relationships/slide" Target="slides/slide9.xml"/><Relationship Id="rId11" Type="http://schemas.openxmlformats.org/officeDocument/2006/relationships/slide" Target="slides/slide8.xml"/><Relationship Id="rId12" Type="http://schemas.openxmlformats.org/officeDocument/2006/relationships/slide" Target="slides/slide7.xml"/><Relationship Id="rId13" Type="http://schemas.openxmlformats.org/officeDocument/2006/relationships/slide" Target="slides/slide6.xml"/><Relationship Id="rId14" Type="http://schemas.openxmlformats.org/officeDocument/2006/relationships/slide" Target="slides/slide5.xml"/><Relationship Id="rId15" Type="http://schemas.openxmlformats.org/officeDocument/2006/relationships/slide" Target="slides/slide4.xml"/><Relationship Id="rId16" Type="http://schemas.openxmlformats.org/officeDocument/2006/relationships/slide" Target="slides/slide3.xml"/><Relationship Id="rId17" Type="http://schemas.openxmlformats.org/officeDocument/2006/relationships/slide" Target="slides/slide2.xml"/><Relationship Id="rId18" Type="http://schemas.openxmlformats.org/officeDocument/2006/relationships/slide" Target="slides/slide1.xml"/><Relationship Id="rId19" Type="http://schemas.openxmlformats.org/officeDocument/2006/relationships/notesMaster" Target="notesMasters/notesMaster1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font" Target="fonts/font8.fntdata"/><Relationship Id="rId28" Type="http://schemas.openxmlformats.org/officeDocument/2006/relationships/font" Target="fonts/font9.fntdata"/><Relationship Id="rId29" Type="http://schemas.openxmlformats.org/officeDocument/2006/relationships/font" Target="fonts/font10.fntdata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Relationship Id="rId38" Type="http://schemas.openxmlformats.org/officeDocument/2006/relationships/slide" Target="slides/slide16.xml"/><Relationship Id="rId39" Type="http://schemas.openxmlformats.org/officeDocument/2006/relationships/slide" Target="slides/slide17.xml"/><Relationship Id="rId40" Type="http://schemas.openxmlformats.org/officeDocument/2006/relationships/slide" Target="slides/slide18.xml"/><Relationship Id="rId41" Type="http://schemas.openxmlformats.org/officeDocument/2006/relationships/slide" Target="slides/slide19.xml"/><Relationship Id="rId42" Type="http://schemas.openxmlformats.org/officeDocument/2006/relationships/slide" Target="slides/slide20.xml"/><Relationship Id="rId43" Type="http://schemas.openxmlformats.org/officeDocument/2006/relationships/slide" Target="slides/slide21.xml"/><Relationship Id="rId44" Type="http://schemas.openxmlformats.org/officeDocument/2006/relationships/slide" Target="slides/slide22.xml"/><Relationship Id="rId45" Type="http://schemas.openxmlformats.org/officeDocument/2006/relationships/slide" Target="slides/slide23.xml"/><Relationship Id="rId46" Type="http://schemas.openxmlformats.org/officeDocument/2006/relationships/slide" Target="slides/slide24.xml"/><Relationship Id="rId47" Type="http://schemas.openxmlformats.org/officeDocument/2006/relationships/slide" Target="slides/slide25.xml"/><Relationship Id="rId48" Type="http://schemas.openxmlformats.org/officeDocument/2006/relationships/slide" Target="slides/slide26.xml"/><Relationship Id="rId49" Type="http://schemas.openxmlformats.org/officeDocument/2006/relationships/slide" Target="slides/slide27.xml"/><Relationship Id="rId50" Type="http://schemas.openxmlformats.org/officeDocument/2006/relationships/slide" Target="slides/slide28.xml"/><Relationship Id="rId51" Type="http://schemas.openxmlformats.org/officeDocument/2006/relationships/slide" Target="slides/slide29.xml"/><Relationship Id="rId52" Type="http://schemas.openxmlformats.org/officeDocument/2006/relationships/slide" Target="slides/slide30.xml"/><Relationship Id="rId53" Type="http://schemas.openxmlformats.org/officeDocument/2006/relationships/font" Target="fonts/font15.fntdata"/><Relationship Id="rId54" Type="http://schemas.openxmlformats.org/officeDocument/2006/relationships/font" Target="fonts/font16.fntdata"/><Relationship Id="rId55" Type="http://schemas.openxmlformats.org/officeDocument/2006/relationships/font" Target="fonts/font17.fntdata"/><Relationship Id="rId56" Type="http://schemas.openxmlformats.org/officeDocument/2006/relationships/font" Target="fonts/font18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D65C6B-A0EB-B345-85AD-CC639E278AD5}" type="datetimeFigureOut">
              <a:rPr lang="da-DK" smtClean="0"/>
              <a:t>02.06.2026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9CB3D-9B9B-C540-B170-4844630B8FBF}" type="slidenum">
              <a:rPr lang="da-DK" smtClean="0"/>
              <a:t>‹nº›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25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/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/>
            </a:r>
          </a:p>
          <a:p/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sv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svg"/><Relationship Id="rId3" Type="http://schemas.openxmlformats.org/officeDocument/2006/relationships/image" Target="../media/image2.sv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sv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sv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svg"/><Relationship Id="rId3" Type="http://schemas.openxmlformats.org/officeDocument/2006/relationships/image" Target="../media/image7.jp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sv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sv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sv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sv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sv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sv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sv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2.sv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sv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sv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sv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sv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jp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svg"/><Relationship Id="rId3" Type="http://schemas.openxmlformats.org/officeDocument/2006/relationships/image" Target="../media/image13.jp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4.jp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jpg"/><Relationship Id="rId3" Type="http://schemas.openxmlformats.org/officeDocument/2006/relationships/image" Target="../media/image10.sv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sv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sv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svg"/><Relationship Id="rId3" Type="http://schemas.openxmlformats.org/officeDocument/2006/relationships/image" Target="../media/image18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B - gradient on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14E94342-029A-3746-842F-8BA44F348B02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065246" y="0"/>
            <a:ext cx="5126754" cy="5147444"/>
            <a:chOff x="7065246" y="0"/>
            <a:chExt cx="5126754" cy="5147444"/>
          </a:xfrm>
          <a:blipFill>
            <a:blip r:embed="rId2"/>
            <a:stretch>
              <a:fillRect/>
            </a:stretch>
          </a:blip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6134F47-A59C-E519-5009-586AD0BC5D0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9621520" y="0"/>
              <a:ext cx="2570480" cy="34263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3811E04-B576-F345-4553-80BB3394DC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7065246" y="3437065"/>
              <a:ext cx="2547149" cy="17103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Presentation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da-DK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93CC6AC-44EC-BB61-2AB6-97EBEA6517A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061200" y="0"/>
            <a:ext cx="5130800" cy="6861517"/>
            <a:chOff x="7061200" y="0"/>
            <a:chExt cx="5130800" cy="686151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72D2AB9-8F89-31AD-40D4-AA9F748EBCF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0"/>
              <a:ext cx="0" cy="685800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F55E41C-5FFC-1FF2-250B-A93D4801EF3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0908" y="0"/>
              <a:ext cx="0" cy="342900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DC0D7C-B89F-B660-5833-984AE46BA35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621520" y="0"/>
              <a:ext cx="0" cy="6013523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CCCD25A-7503-2FD3-0B27-39C2BD945CF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471374" y="3429000"/>
              <a:ext cx="0" cy="2584523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542CDBE-8F43-ABD3-442E-3A2DA404488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911054" y="1721223"/>
              <a:ext cx="0" cy="1707777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1BAD5F-A405-99B0-ED2A-8B7AF685C28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621520" y="2571077"/>
              <a:ext cx="0" cy="171845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3FE0D5-B4D6-7248-82DF-2B346A55580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342744" y="3429000"/>
              <a:ext cx="0" cy="2584523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6354EE7-BD65-CA24-A2F1-966795AC918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 flipV="1">
              <a:off x="7062071" y="1713156"/>
              <a:ext cx="2565400" cy="8067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0DE85C8-3ADB-6279-6B58-61C54E7004F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5246" y="2571077"/>
              <a:ext cx="2556274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292EF91-55CD-7621-7B70-8F76F11CE9D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0908" y="860611"/>
              <a:ext cx="860612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0BB0672-6E56-C008-E18D-9243BB50AE5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3431688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3C9E5AE-D453-1F85-6870-0F4928BA608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5142154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D27B1A6-7DB4-CA43-5556-EE0F8E9A37A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6013523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8A9395D-9504-C068-18F2-574839CA9AB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630646" y="4289527"/>
              <a:ext cx="2561354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6FAFC2AB-3ECC-78C3-A90D-D5A45E76B1E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52959" y="718343"/>
              <a:ext cx="473160" cy="283896"/>
            </a:xfrm>
            <a:prstGeom prst="rect">
              <a:avLst/>
            </a:prstGeom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77E9C75-3AC1-5421-DEDA-D206002D403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911054" y="5153740"/>
              <a:ext cx="0" cy="1707777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684C336-E965-0FA1-017A-54DCA253F44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9183" y="5153740"/>
              <a:ext cx="0" cy="1707777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22E8784B-5142-3106-82ED-C1BBD1B9AE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386" y="1685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 lang="da-DK" sz="900" dirty="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en-DK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64691C1-7A70-5F22-9C57-87B0306B72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4585381-2243-57C1-001B-ED1F437303E7}"/>
              </a:ext>
            </a:extLst>
          </p:cNvPr>
          <p:cNvSpPr txBox="1"/>
          <p:nvPr userDrawn="1"/>
        </p:nvSpPr>
        <p:spPr>
          <a:xfrm>
            <a:off x="9654461" y="631085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657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C - gradient on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D261BA93-6BDC-8151-B5A9-D024E98FBEF9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8769192" y="860292"/>
            <a:ext cx="2573522" cy="2566608"/>
            <a:chOff x="8769192" y="860292"/>
            <a:chExt cx="2573522" cy="2566608"/>
          </a:xfrm>
          <a:blipFill>
            <a:blip r:embed="rId2"/>
            <a:stretch>
              <a:fillRect/>
            </a:stretch>
          </a:blip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87360FF-0EBA-FF95-B439-6A0781CB835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8769192" y="1716436"/>
              <a:ext cx="1702181" cy="17104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B7606A8-21A9-0478-DC99-2B1BB89E75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0471373" y="860292"/>
              <a:ext cx="871341" cy="856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da-DK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3288C3-2A53-D5EB-4B52-F072CDF5AEF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-3517"/>
            <a:ext cx="0" cy="685800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7BD0FD-FF8D-7037-531A-B2CDF002391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9621520" y="3425483"/>
            <a:ext cx="0" cy="1713154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21A2BF9-A62D-CB29-A247-B0A34F70D6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0471374" y="-3517"/>
            <a:ext cx="0" cy="5142154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7624B3-C789-C906-5672-0796F18A23C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911054" y="-3517"/>
            <a:ext cx="0" cy="342900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1648-CC79-EA6E-2F0D-CEE5020D73B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1342744" y="-3517"/>
            <a:ext cx="0" cy="5142154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7E17D8-6288-942E-92AC-E2C9C3AC2F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2071" y="1717706"/>
            <a:ext cx="5129929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B3BFCB-A1CC-87C2-0651-ED716E89E4D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5246" y="2567560"/>
            <a:ext cx="1703937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7FAE04-4653-A32F-210C-69569F13C82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857094"/>
            <a:ext cx="5130800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45BDE3-8C61-B68E-C154-606AC37B49A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3428171"/>
            <a:ext cx="5130800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55E134-DBF5-1428-3B0F-BB03DEF14C6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5138637"/>
            <a:ext cx="5130800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A1DAB6-45CF-9534-5EFF-ED51E4D8467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6010006"/>
            <a:ext cx="5130800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3A5287-D128-A186-F3E4-4A15C28FEEA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9183" y="4286010"/>
            <a:ext cx="3422817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E4B7A69C-16EC-9FBD-7DF3-29F1049AFD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2959" y="4150577"/>
            <a:ext cx="473160" cy="283896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C5EFA47-9AEB-60EF-C00C-953061DA021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911054" y="5138637"/>
            <a:ext cx="0" cy="1719363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68E0DC-5C9A-3216-BC9B-F1BD60CD92B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9183" y="-3517"/>
            <a:ext cx="0" cy="6861517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B25CEED-8350-DAEA-F3F0-A6526046155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9616314" y="-3517"/>
            <a:ext cx="0" cy="1721223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11EF9F3-2945-99E1-A696-D5521281E14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0471374" y="2567560"/>
            <a:ext cx="1720626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C74788D-B02E-5357-5102-CA285A76E69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9621520" y="6009054"/>
            <a:ext cx="0" cy="850372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84F856A-91DE-F006-F084-40260F4BBB4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0476927" y="6009054"/>
            <a:ext cx="0" cy="850372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AF2F956-A1A8-5608-E18F-BC43AD98B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1332333" y="6004111"/>
            <a:ext cx="0" cy="853889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5F41B55-B36A-D753-18C7-B49EC880AA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386" y="1685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 lang="da-DK" sz="900" dirty="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en-DK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37503C8-D517-564E-3842-4C334422D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8F786FC-4A92-11D9-A64A-ED77A2D0575F}"/>
              </a:ext>
            </a:extLst>
          </p:cNvPr>
          <p:cNvSpPr txBox="1"/>
          <p:nvPr userDrawn="1"/>
        </p:nvSpPr>
        <p:spPr>
          <a:xfrm>
            <a:off x="9636450" y="5420432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bg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35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D - clean grid on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Presentation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da-DK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E9ACC1-CE85-4EE9-CF77-90830CEED0B2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061200" y="-3517"/>
            <a:ext cx="5130800" cy="6862943"/>
            <a:chOff x="7061200" y="0"/>
            <a:chExt cx="5130800" cy="6862943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D3288C3-2A53-D5EB-4B52-F072CDF5AEF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0"/>
              <a:ext cx="0" cy="685800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E7BD0FD-FF8D-7037-531A-B2CDF002391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621520" y="3517"/>
              <a:ext cx="0" cy="5138637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21A2BF9-A62D-CB29-A247-B0A34F70D6E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471374" y="0"/>
              <a:ext cx="0" cy="5142154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27624B3-C789-C906-5672-0796F18A23C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911054" y="0"/>
              <a:ext cx="0" cy="342900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7C91648-CC79-EA6E-2F0D-CEE5020D73B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342744" y="0"/>
              <a:ext cx="0" cy="5142154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37E17D8-6288-942E-92AC-E2C9C3AC2FB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2071" y="1721223"/>
              <a:ext cx="5129929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0B3BFCB-A1CC-87C2-0651-ED716E89E4D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5246" y="2571077"/>
              <a:ext cx="5126754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A7FAE04-4653-A32F-210C-69569F13C82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860611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045BDE3-8C61-B68E-C154-606AC37B49A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3431688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755E134-DBF5-1428-3B0F-BB03DEF14C6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5142154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6A1DAB6-45CF-9534-5EFF-ED51E4D8467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6013523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83A5287-D128-A186-F3E4-4A15C28FEEA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9183" y="4289527"/>
              <a:ext cx="3422817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D404DE05-64BB-CAC0-2622-4A8D0E74F7B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520157" y="5509807"/>
              <a:ext cx="1920870" cy="136062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E4B7A69C-16EC-9FBD-7DF3-29F1049AFD3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52959" y="4154094"/>
              <a:ext cx="473160" cy="283896"/>
            </a:xfrm>
            <a:prstGeom prst="rect">
              <a:avLst/>
            </a:prstGeom>
          </p:spPr>
        </p:pic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C5EFA47-9AEB-60EF-C00C-953061DA021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911054" y="5142154"/>
              <a:ext cx="0" cy="1719363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768E0DC-5C9A-3216-BC9B-F1BD60CD92B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9183" y="0"/>
              <a:ext cx="0" cy="6861517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C74788D-B02E-5357-5102-CA285A76E69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621520" y="6012571"/>
              <a:ext cx="0" cy="850372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84F856A-91DE-F006-F084-40260F4BBB4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476927" y="6012571"/>
              <a:ext cx="0" cy="850372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AF2F956-A1A8-5608-E18F-BC43AD98BC6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332333" y="6007628"/>
              <a:ext cx="0" cy="853889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45A049E-A82F-6F5B-3845-E8519DB6A6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386" y="1685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 lang="da-DK" sz="900" dirty="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en-DK" dirty="0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6B464512-F559-2B56-6462-363B35D48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2560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D - clean grid on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da-DK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3288C3-2A53-D5EB-4B52-F072CDF5AEF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-3517"/>
            <a:ext cx="0" cy="685800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7BD0FD-FF8D-7037-531A-B2CDF002391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9621520" y="0"/>
            <a:ext cx="0" cy="5138637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21A2BF9-A62D-CB29-A247-B0A34F70D6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0471374" y="-3517"/>
            <a:ext cx="0" cy="5142154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7624B3-C789-C906-5672-0796F18A23C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911054" y="-3517"/>
            <a:ext cx="0" cy="342900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1648-CC79-EA6E-2F0D-CEE5020D73B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1342744" y="-3517"/>
            <a:ext cx="0" cy="5142154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7E17D8-6288-942E-92AC-E2C9C3AC2F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2071" y="1717706"/>
            <a:ext cx="5129929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B3BFCB-A1CC-87C2-0651-ED716E89E4D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5246" y="2567560"/>
            <a:ext cx="5126754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7FAE04-4653-A32F-210C-69569F13C82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857094"/>
            <a:ext cx="5130800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45BDE3-8C61-B68E-C154-606AC37B49A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3428171"/>
            <a:ext cx="5130800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55E134-DBF5-1428-3B0F-BB03DEF14C6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5138637"/>
            <a:ext cx="5130800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A1DAB6-45CF-9534-5EFF-ED51E4D8467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061200" y="6010006"/>
            <a:ext cx="5130800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3A5287-D128-A186-F3E4-4A15C28FEEA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9183" y="4286010"/>
            <a:ext cx="3422817" cy="0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E4B7A69C-16EC-9FBD-7DF3-29F1049AFD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52959" y="4150577"/>
            <a:ext cx="473160" cy="283896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C5EFA47-9AEB-60EF-C00C-953061DA021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911054" y="5138637"/>
            <a:ext cx="0" cy="1719363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68E0DC-5C9A-3216-BC9B-F1BD60CD92B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9183" y="-3517"/>
            <a:ext cx="0" cy="6861517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C74788D-B02E-5357-5102-CA285A76E69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9621520" y="6009054"/>
            <a:ext cx="0" cy="850372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84F856A-91DE-F006-F084-40260F4BBB4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0476927" y="6009054"/>
            <a:ext cx="0" cy="850372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AF2F956-A1A8-5608-E18F-BC43AD98B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1332333" y="6004111"/>
            <a:ext cx="0" cy="853889"/>
          </a:xfrm>
          <a:prstGeom prst="line">
            <a:avLst/>
          </a:prstGeom>
          <a:ln w="12700">
            <a:solidFill>
              <a:srgbClr val="6568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ADC572C-F68A-72DD-2C44-2B36EB9B7A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386" y="1685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 lang="da-DK" sz="900" dirty="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en-DK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1E6627F-2D23-5D45-0B2E-F67680331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7B8529C-DA6F-8663-2730-767DDFCA0770}"/>
              </a:ext>
            </a:extLst>
          </p:cNvPr>
          <p:cNvSpPr txBox="1"/>
          <p:nvPr userDrawn="1"/>
        </p:nvSpPr>
        <p:spPr>
          <a:xfrm>
            <a:off x="9654461" y="5420432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bg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747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E - grid with image on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9E8D5AF-B9BF-C6D5-DB0D-316EFA524F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10214" r="10214"/>
          <a:stretch/>
        </p:blipFill>
        <p:spPr>
          <a:xfrm>
            <a:off x="7053584" y="5407"/>
            <a:ext cx="5130796" cy="4285237"/>
          </a:xfrm>
          <a:prstGeom prst="rect">
            <a:avLst/>
          </a:prstGeom>
        </p:spPr>
      </p:pic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FD7E4608-2AF7-9B43-15D1-C1C589CA8B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7045964" y="14331"/>
            <a:ext cx="5130796" cy="4285237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Presentation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da-DK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4B7A69C-16EC-9FBD-7DF3-29F1049AFD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106" y="5000785"/>
            <a:ext cx="473160" cy="283896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AF809441-84AE-DD1C-3F35-9199356B1FC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061200" y="-3517"/>
            <a:ext cx="5130800" cy="6861517"/>
            <a:chOff x="7061200" y="-3517"/>
            <a:chExt cx="5130800" cy="686151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E7BD0FD-FF8D-7037-531A-B2CDF002391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621520" y="4286010"/>
              <a:ext cx="0" cy="1718101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21A2BF9-A62D-CB29-A247-B0A34F70D6E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471374" y="4292525"/>
              <a:ext cx="0" cy="2565475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755E134-DBF5-1428-3B0F-BB03DEF14C6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5138637"/>
              <a:ext cx="3410174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6A1DAB6-45CF-9534-5EFF-ED51E4D8467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6010006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83A5287-D128-A186-F3E4-4A15C28FEEA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4286010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C5EFA47-9AEB-60EF-C00C-953061DA021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911054" y="4286010"/>
              <a:ext cx="0" cy="1718101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768E0DC-5C9A-3216-BC9B-F1BD60CD92B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9183" y="4286010"/>
              <a:ext cx="0" cy="1718101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AF2F956-A1A8-5608-E18F-BC43AD98BC6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332333" y="6004111"/>
              <a:ext cx="0" cy="853889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D3288C3-2A53-D5EB-4B52-F072CDF5AEF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-3517"/>
              <a:ext cx="0" cy="685800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6E076B4-2C47-CF9E-62FE-14B0A3707E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386" y="1685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 lang="da-DK" sz="900" dirty="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en-DK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A23C914-39A3-31B9-90C6-B40CF4BDA4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A1A89DB-7DA1-B9F8-5D63-10E484F7BC33}"/>
              </a:ext>
            </a:extLst>
          </p:cNvPr>
          <p:cNvSpPr txBox="1"/>
          <p:nvPr userDrawn="1"/>
        </p:nvSpPr>
        <p:spPr>
          <a:xfrm>
            <a:off x="7851360" y="6280115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85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E - grid with image on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da-DK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4B7A69C-16EC-9FBD-7DF3-29F1049AFD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5106" y="5000785"/>
            <a:ext cx="473160" cy="283896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AF809441-84AE-DD1C-3F35-9199356B1FC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061200" y="-3517"/>
            <a:ext cx="5130800" cy="6861517"/>
            <a:chOff x="7061200" y="-3517"/>
            <a:chExt cx="5130800" cy="686151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E7BD0FD-FF8D-7037-531A-B2CDF002391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621520" y="4286010"/>
              <a:ext cx="0" cy="1718101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21A2BF9-A62D-CB29-A247-B0A34F70D6E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471374" y="4292525"/>
              <a:ext cx="0" cy="2565475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755E134-DBF5-1428-3B0F-BB03DEF14C6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5138637"/>
              <a:ext cx="3410174" cy="0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6A1DAB6-45CF-9534-5EFF-ED51E4D8467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6010006"/>
              <a:ext cx="5130800" cy="0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83A5287-D128-A186-F3E4-4A15C28FEEA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4286010"/>
              <a:ext cx="5130800" cy="0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C5EFA47-9AEB-60EF-C00C-953061DA021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911054" y="4286010"/>
              <a:ext cx="0" cy="1718101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768E0DC-5C9A-3216-BC9B-F1BD60CD92B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9183" y="4286010"/>
              <a:ext cx="0" cy="1718101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AF2F956-A1A8-5608-E18F-BC43AD98BC6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332333" y="6004111"/>
              <a:ext cx="0" cy="853889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D3288C3-2A53-D5EB-4B52-F072CDF5AEF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-3517"/>
              <a:ext cx="0" cy="6858000"/>
            </a:xfrm>
            <a:prstGeom prst="line">
              <a:avLst/>
            </a:prstGeom>
            <a:ln w="12700">
              <a:solidFill>
                <a:srgbClr val="65687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Placeholder 6" descr="A person wearing an apron&#10;&#10;AI-generated content may be incorrect.">
            <a:extLst>
              <a:ext uri="{FF2B5EF4-FFF2-40B4-BE49-F238E27FC236}">
                <a16:creationId xmlns:a16="http://schemas.microsoft.com/office/drawing/2014/main" id="{D08C9E18-E02C-2913-6DB3-5328E516BA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209" r="10209"/>
          <a:stretch>
            <a:fillRect/>
          </a:stretch>
        </p:blipFill>
        <p:spPr>
          <a:xfrm>
            <a:off x="7068820" y="-3517"/>
            <a:ext cx="5130796" cy="4285237"/>
          </a:xfrm>
          <a:prstGeom prst="rect">
            <a:avLst/>
          </a:prstGeom>
        </p:spPr>
      </p:pic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FD7E4608-2AF7-9B43-15D1-C1C589CA8B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7076439" y="5407"/>
            <a:ext cx="5130796" cy="4285237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6ED421E-C4A5-5609-D84A-5E949774B8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386" y="1685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 lang="da-DK" sz="900" dirty="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en-DK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0A94B24-5D34-6DE4-077A-4248B9ADF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C919ED2-5D0D-3674-7420-2D6BCB34CB34}"/>
              </a:ext>
            </a:extLst>
          </p:cNvPr>
          <p:cNvSpPr txBox="1"/>
          <p:nvPr userDrawn="1"/>
        </p:nvSpPr>
        <p:spPr>
          <a:xfrm>
            <a:off x="7851360" y="6265421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bg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96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F. 1 - full gradi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Presentation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da-DK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A71C9A4-F92D-3F3F-6A34-65145FCF2B7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010006"/>
            <a:ext cx="12192000" cy="0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1A9C64-7FB4-637A-774B-DC9382C9E4E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07120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077F8B-E3CD-DF1E-D6BC-8A94F017308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965406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BF6888-EBE8-D261-F7A7-E817C4E6B4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549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431BDE-267B-E825-2974-5F70E03ECCA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223692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BB068C-4CC9-9EF9-DF34-2F5C18CA7D6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352835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78D38E-D079-CEAB-2DAC-E4DD586B4AD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481978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8B1C3D9-7143-9356-75CB-2C797876BD4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611121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CFB3F2-0DB4-0ADC-5D52-F462425F75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740264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AA1DF5-50E7-7CB4-3590-A156791E2FC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91178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015B3844-7270-24E2-CA6D-C728E9409F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88797" y="6314540"/>
            <a:ext cx="473160" cy="28389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78CD29A-E5DC-CCC0-AF22-B3CE26437F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386" y="1685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 lang="da-DK" sz="900" dirty="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en-DK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242321C1-ACA6-E07D-F150-52AED7DF8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D28CF27-95D3-E859-6C42-303930601424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07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text on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Divider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DA9AF9-4BDF-3F7F-1BA7-779F67DF704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010006"/>
            <a:ext cx="12192000" cy="0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6D8AA9-4E31-207D-8D7A-C30E56C46F8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07120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D1D192-2E8C-0CF9-3FA4-EC69835007D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965406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AED697-947E-1FE3-011D-C58A8F05820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549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88C3C1-121F-AFF4-6EEF-BDBB70C5A04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223692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156314-5C91-C63B-0946-C772E544609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352835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AC6FDF-2300-1748-BF1A-CE5754FF632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481978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D2F1597-5E3D-8A2E-73CC-9B63A8CC690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611121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91154E-A334-7D90-33E0-4EE0C59660B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740264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DEB6819-C3A6-2440-11BB-BF2F26E13C6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91178" y="6009054"/>
            <a:ext cx="0" cy="850372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859E49BF-BE6D-7F5F-4C75-AAD1201FF0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88797" y="6314540"/>
            <a:ext cx="473160" cy="283896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32211BE8-92B3-94F0-BB9C-362369577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D4B285E-7DD8-6958-8A47-BD95D40192ED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496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text and image in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9E8D5AF-B9BF-C6D5-DB0D-316EFA524F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390" t="-117" r="15907" b="117"/>
          <a:stretch>
            <a:fillRect/>
          </a:stretch>
        </p:blipFill>
        <p:spPr>
          <a:xfrm>
            <a:off x="7061197" y="-3517"/>
            <a:ext cx="5130803" cy="6013523"/>
          </a:xfrm>
          <a:prstGeom prst="rect">
            <a:avLst/>
          </a:prstGeom>
        </p:spPr>
      </p:pic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FD7E4608-2AF7-9B43-15D1-C1C589CA8B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61204" y="0"/>
            <a:ext cx="5130796" cy="600116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Divider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21A2BF9-A62D-CB29-A247-B0A34F70D6E4}"/>
              </a:ext>
            </a:extLst>
          </p:cNvPr>
          <p:cNvCxnSpPr>
            <a:cxnSpLocks/>
          </p:cNvCxnSpPr>
          <p:nvPr userDrawn="1"/>
        </p:nvCxnSpPr>
        <p:spPr>
          <a:xfrm>
            <a:off x="10471374" y="6004111"/>
            <a:ext cx="0" cy="853889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A1DAB6-45CF-9534-5EFF-ED51E4D8467B}"/>
              </a:ext>
            </a:extLst>
          </p:cNvPr>
          <p:cNvCxnSpPr>
            <a:cxnSpLocks/>
          </p:cNvCxnSpPr>
          <p:nvPr userDrawn="1"/>
        </p:nvCxnSpPr>
        <p:spPr>
          <a:xfrm>
            <a:off x="7061200" y="6010006"/>
            <a:ext cx="5130800" cy="0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AF2F956-A1A8-5608-E18F-BC43AD98BC65}"/>
              </a:ext>
            </a:extLst>
          </p:cNvPr>
          <p:cNvCxnSpPr>
            <a:cxnSpLocks/>
          </p:cNvCxnSpPr>
          <p:nvPr userDrawn="1"/>
        </p:nvCxnSpPr>
        <p:spPr>
          <a:xfrm>
            <a:off x="11332333" y="6004111"/>
            <a:ext cx="0" cy="853889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3288C3-2A53-D5EB-4B52-F072CDF5AEF9}"/>
              </a:ext>
            </a:extLst>
          </p:cNvPr>
          <p:cNvCxnSpPr>
            <a:cxnSpLocks/>
          </p:cNvCxnSpPr>
          <p:nvPr userDrawn="1"/>
        </p:nvCxnSpPr>
        <p:spPr>
          <a:xfrm>
            <a:off x="7061200" y="-3517"/>
            <a:ext cx="0" cy="6858000"/>
          </a:xfrm>
          <a:prstGeom prst="line">
            <a:avLst/>
          </a:prstGeom>
          <a:ln w="12700">
            <a:solidFill>
              <a:srgbClr val="DE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A23C914-39A3-31B9-90C6-B40CF4BDA4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578B026-D7F5-EA58-A930-0460A2F8EDA6}"/>
              </a:ext>
            </a:extLst>
          </p:cNvPr>
          <p:cNvSpPr txBox="1"/>
          <p:nvPr userDrawn="1"/>
        </p:nvSpPr>
        <p:spPr>
          <a:xfrm>
            <a:off x="7922133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33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- text on gradient 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Divider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449C1C-38FA-8528-6486-2C819473FF4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010006"/>
            <a:ext cx="12192000" cy="0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2EC596-69E8-2EDD-FF3D-3E61C414F94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07120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3EDEE3-DA9D-D4A1-4CA7-0B4E29CE06F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965406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EA2C3B-2546-5241-BA70-C2417CD05D5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549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9AF3E-5068-F0F9-B14A-5F9176C133E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223692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51953A-C431-A735-499E-B94FCDDDB1E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352835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6A0E95-D6CA-A203-A1D1-A22576B9089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481978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CD299B-7A4B-7CD5-02EE-BA5725AF5AB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611121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09C363B-4462-D35B-4D8B-5980E28C7E8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740264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35E1407-C669-982D-1511-4D12AF7153F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91178" y="6009054"/>
            <a:ext cx="0" cy="850372"/>
          </a:xfrm>
          <a:prstGeom prst="line">
            <a:avLst/>
          </a:prstGeom>
          <a:ln w="12700">
            <a:solidFill>
              <a:srgbClr val="8C8C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8FEB365E-9A96-7A31-CEFF-42368D5960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88797" y="6314540"/>
            <a:ext cx="473160" cy="283896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89F64D58-AC4F-6920-C929-0C121A763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745CE38-714A-7CD4-92F5-6230911B55F3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59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C - grid on pink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Divider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DB1AC7-7FBE-8755-4710-B882CA95666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010006"/>
            <a:ext cx="12192000" cy="0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FAB30F-29A5-969F-1447-93CD49AB5EA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07120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8639F4-3320-DE08-DC7D-E3B505482C8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965406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1B44DA4-2671-E5BD-8C69-837924BB70D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549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CD640E-0DBF-56E1-5DE3-6743BB716C2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223692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4198E4-C221-8067-D816-1B8BCF9CE66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352835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FFFE3D-6197-4AD4-384F-0795BDBA753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481978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72C0652-E5E8-C2CE-AE42-6AA7DE0292F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611121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D329AE5-ABD6-A40B-2974-73B63E13D19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740264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803C6E-519D-10DC-6BFC-D8B43ADE55B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91178" y="6009054"/>
            <a:ext cx="0" cy="850372"/>
          </a:xfrm>
          <a:prstGeom prst="line">
            <a:avLst/>
          </a:prstGeom>
          <a:ln w="12700">
            <a:solidFill>
              <a:srgbClr val="D60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D4F74B51-C941-1038-39C3-4C8ADA9E9F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88797" y="6314540"/>
            <a:ext cx="473160" cy="283896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80D77EA5-DD52-0431-BD7D-880097B75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679771-7850-3221-F06D-A4E0E42A1D77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900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C - grid on purple backgroun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Divider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E9CDF1-DE24-8AE6-F65A-086D1FCE687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010006"/>
            <a:ext cx="12192000" cy="0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A8B310-A783-4F41-A5C1-E5169260BCE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07120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7AFCB2-7E2C-44C4-C86A-C0537700BA8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965406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36F369-C655-D154-AC45-BB761B1D86E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549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FEFA05-9C90-564C-1D16-9A79F690EB9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223692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238403-B53B-A0FF-C3A3-6609EE38A64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352835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8F9123-27BA-9545-97DB-64E467FC89C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481978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4CB8FF-708D-BEE8-6B67-0AFC2CDDA83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611121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8957D2-0D31-3033-A8E9-238D2DF4685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740264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6C48C9-C87E-6D60-82A5-1791FB77A97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91178" y="6009054"/>
            <a:ext cx="0" cy="850372"/>
          </a:xfrm>
          <a:prstGeom prst="line">
            <a:avLst/>
          </a:prstGeom>
          <a:ln w="12700">
            <a:solidFill>
              <a:srgbClr val="7300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F235099-FBA7-FBA2-5F01-861714FA03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88797" y="6314540"/>
            <a:ext cx="473160" cy="283896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59C1A86-C431-65C2-2AE1-5898F7385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F03C7D-7DE0-6086-22B5-A8E70A4ACB9E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547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C - grid on mint backgroun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Divider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01AEE7-F1EB-3FEA-DDC2-3879EEF6351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010006"/>
            <a:ext cx="12192000" cy="0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E15038-8896-FB60-88D5-3008E219740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07120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74CE7F-93E6-D14C-E0C2-6F2DA0B5C8B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965406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1382C8-05A7-6751-068E-7A712B26EB3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549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A31442-EC5D-C8D0-212B-A0302E720A8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223692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303B0A-5EC7-3A46-FCBA-10D4087EA1E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352835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DECBA4C-49C0-AD87-6EC6-10261FCE22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481978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027B9A-0E34-EDEA-FA5E-71B0952907D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611121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F20B03-C13B-5AB9-CC20-EDCC3F53728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740264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0339FA-6E64-CA46-F0E6-463F4A892E6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91178" y="6009054"/>
            <a:ext cx="0" cy="850372"/>
          </a:xfrm>
          <a:prstGeom prst="line">
            <a:avLst/>
          </a:prstGeom>
          <a:ln w="12700">
            <a:solidFill>
              <a:srgbClr val="0085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A0DFB70-5804-B0D2-0C64-9D94A89359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88797" y="6314540"/>
            <a:ext cx="473160" cy="283896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B69181A-FCC2-99C4-92F1-45B25C197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BD58C56-30C6-7A99-CDA8-3954E1B0602A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726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C - grid on blue backgroun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Divider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3D483E-2D70-42BC-2363-3A0D8EEF7F3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010006"/>
            <a:ext cx="12192000" cy="0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2F5F58-83B6-3065-B469-060EEA8AFEB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07120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674ADB-355F-E566-EC67-761359BED25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965406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1A6B1B-BFAA-5E41-D7C7-66699DE673B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549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2D5F38-10DC-A8A7-8AAC-FA5F79F92A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223692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FF02D8-CD2B-90F6-D769-395842D7ACE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352835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4606BA-074C-F7B5-80B3-FB7F48D1C66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481978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443A27-7D35-A8F0-AC08-B93A91A541E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611121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856477A-8ACC-9559-7005-5C80141A15C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740264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ECE750-5BDC-EC36-7F9C-5F9DDC59C20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91178" y="6009054"/>
            <a:ext cx="0" cy="850372"/>
          </a:xfrm>
          <a:prstGeom prst="line">
            <a:avLst/>
          </a:prstGeom>
          <a:ln w="12700">
            <a:solidFill>
              <a:srgbClr val="006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1B86105C-BE01-0BD8-A0C2-5123BD2160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88797" y="6314540"/>
            <a:ext cx="473160" cy="283896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8ED3573-8E6E-797C-4B64-D9B59CA72C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599C968-F1B6-44FD-8FD5-0126816CCB2D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57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C - grid on orange 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3B75-142D-B487-C59B-64A4EE68F1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Divider 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BF2EE-ED6A-BE1D-6258-2EE50DBF1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F2E6683-6DDB-E884-5B72-DB5B6BB70B5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6010006"/>
            <a:ext cx="12192000" cy="0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4F36C1-4DA2-8ABF-9F7A-43ADAAD5D80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07120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49ECDA-3F77-3BBB-CC4C-DFB56A1C222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965406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C23B0E-299B-8739-3A91-63E68A7CB67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549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99A4CC-DB34-B9F9-D87E-0D025B06FE0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223692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9C3828-CDA9-A598-BEA9-C771E6CA7D6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352835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E6259F-D953-7CA7-655E-D6F85F90EC5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481978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463D59-8E47-666D-B4D0-E80C08A992D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611121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953024-917F-4C9E-A3E9-0A7ADA70E04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740264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E805DC-0B9E-A910-A916-F3C7834A04A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91178" y="6009054"/>
            <a:ext cx="0" cy="850372"/>
          </a:xfrm>
          <a:prstGeom prst="line">
            <a:avLst/>
          </a:prstGeom>
          <a:ln w="12700">
            <a:solidFill>
              <a:srgbClr val="D14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E2D9DBC-A82B-9BBE-76DB-4581DAF8A4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88797" y="6314540"/>
            <a:ext cx="473160" cy="283896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1FAF879-DD5B-6BBA-9F4F-52EBA6E74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8B09EB7-A8D1-054D-9023-3243FB73586C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90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A - gradient on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EF0D20D5-C3C4-E2FF-4EB2-0C54BC71616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066992" y="1722908"/>
            <a:ext cx="5130742" cy="5131576"/>
            <a:chOff x="7066992" y="1722908"/>
            <a:chExt cx="5130742" cy="5131576"/>
          </a:xfrm>
          <a:blipFill dpi="0" rotWithShape="1">
            <a:blip r:embed="rId2"/>
            <a:srcRect/>
            <a:stretch>
              <a:fillRect/>
            </a:stretch>
          </a:blipFill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415FC79-3BF6-6806-E4EF-9A3CE27748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7066992" y="6010006"/>
              <a:ext cx="840015" cy="84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B71AF6C-7B2B-B342-91E2-0812DEA495D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7913491" y="5138635"/>
              <a:ext cx="853566" cy="8713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DBBF14A-3345-1BF3-FF08-FDDB7D0A1C7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8770096" y="4285998"/>
              <a:ext cx="846213" cy="8444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1FA76A8-4471-405C-174E-60F82AD53B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9621195" y="2575534"/>
              <a:ext cx="1721543" cy="17078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E5E8CD2-E359-9A87-6CAD-1E53F7119F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1342738" y="1722908"/>
              <a:ext cx="854996" cy="8420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4FE8B-2745-EC15-2C73-5A50B37F4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D3D43E-D740-CF64-559C-F238C433E6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128" y="985145"/>
            <a:ext cx="5453679" cy="1950398"/>
          </a:xfrm>
        </p:spPr>
        <p:txBody>
          <a:bodyPr anchor="t">
            <a:noAutofit/>
          </a:bodyPr>
          <a:lstStyle>
            <a:lvl1pPr>
              <a:defRPr sz="6600">
                <a:solidFill>
                  <a:schemeClr val="tx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r>
              <a:rPr lang="da-DK" dirty="0"/>
              <a:t>Agenda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10C3B-F9F3-C000-5639-4C0E92C51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129" y="2956325"/>
            <a:ext cx="5453677" cy="2162287"/>
          </a:xfrm>
        </p:spPr>
        <p:txBody>
          <a:bodyPr>
            <a:noAutofit/>
          </a:bodyPr>
          <a:lstStyle>
            <a:lvl1pPr marL="285750" indent="-285750">
              <a:buSzPct val="105000"/>
              <a:buFont typeface="Wingdings" pitchFamily="2" charset="2"/>
              <a:buChar char="§"/>
              <a:defRPr sz="1800" b="0" i="0">
                <a:solidFill>
                  <a:schemeClr val="tx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3F0241D-569F-C90B-2A7E-3C32D0D07B17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061200" y="-3517"/>
            <a:ext cx="5130800" cy="6861517"/>
            <a:chOff x="7061200" y="0"/>
            <a:chExt cx="5130800" cy="686151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CB1FB1F-1EA2-D930-85BC-D5B17F70BE6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0"/>
              <a:ext cx="0" cy="685800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8BB82B2-400E-969C-9432-121866101D4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471374" y="4289527"/>
              <a:ext cx="0" cy="1723996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0342BF9-F1B0-1187-87C6-82E8DAAAADA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342744" y="0"/>
              <a:ext cx="0" cy="6013523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9C77E0-497C-B6B4-43E9-CB1E0D9EC14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2071" y="1721223"/>
              <a:ext cx="5129929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C040698-33B2-2237-A66E-6798CCFD986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5246" y="2571077"/>
              <a:ext cx="5126754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7900CBF-E2E4-D931-1EE0-599D93AFDCF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9183" y="860611"/>
              <a:ext cx="3422817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79A21B1-EC96-447D-51ED-92B5E3DEC8B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3431688"/>
              <a:ext cx="2555114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EBFA7A-6815-107C-533C-275833C6B6E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5142154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E7D21B1-BE99-61F8-43D3-09C6BE6A507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6013523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6B9B5AE-7504-F00F-ABCC-62AFE0B8CDA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061200" y="4289527"/>
              <a:ext cx="5130800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242427B2-33F8-6A43-E27B-C20569CB597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52959" y="748019"/>
              <a:ext cx="473160" cy="283896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F3C589-10EE-66DE-AEBD-26954EC888D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911054" y="1721223"/>
              <a:ext cx="0" cy="5140294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8606684-38A4-676C-F871-58E5732ECF4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769183" y="0"/>
              <a:ext cx="0" cy="6861517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40B11F6-302E-A94F-EB13-CA848348EA6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616314" y="0"/>
              <a:ext cx="0" cy="6013523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5DE90EA-6C0E-C9C4-49DE-BF8752451BD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471374" y="3517"/>
              <a:ext cx="0" cy="256756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42A3651-793C-3D0B-E6B6-2EDEEE0D475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342744" y="3431688"/>
              <a:ext cx="849256" cy="0"/>
            </a:xfrm>
            <a:prstGeom prst="line">
              <a:avLst/>
            </a:prstGeom>
            <a:ln w="12700">
              <a:solidFill>
                <a:srgbClr val="DEDE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6713FF-F7E9-9706-DF13-EA8A972B9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74CBE9B-0074-B2F6-8ACF-5803A2805A87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160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- text on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3E579F2-9F57-47AE-31B7-412BC8A32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0299" y="1720682"/>
            <a:ext cx="5538815" cy="3314000"/>
          </a:xfrm>
        </p:spPr>
        <p:txBody>
          <a:bodyPr>
            <a:noAutofit/>
          </a:bodyPr>
          <a:lstStyle>
            <a:lvl1pPr marL="0" indent="0">
              <a:lnSpc>
                <a:spcPts val="3400"/>
              </a:lnSpc>
              <a:buNone/>
              <a:defRPr sz="2800" b="0" i="0">
                <a:solidFill>
                  <a:schemeClr val="tx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D79E99D-0DBE-2773-BBEE-136F111A4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2" y="1734355"/>
            <a:ext cx="4976190" cy="895985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DC830A2-73ED-3556-8C2C-974C6E070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8AA910-C082-A11C-3154-9ABC3AB70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DD740E1-1C3D-A607-E464-2DFBD9450601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53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- text on gray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70B3E0D-8DEA-72CB-19E8-EA37F9CFA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0299" y="1720682"/>
            <a:ext cx="5538815" cy="3314000"/>
          </a:xfrm>
        </p:spPr>
        <p:txBody>
          <a:bodyPr>
            <a:noAutofit/>
          </a:bodyPr>
          <a:lstStyle>
            <a:lvl1pPr marL="0" indent="0">
              <a:lnSpc>
                <a:spcPts val="3400"/>
              </a:lnSpc>
              <a:buNone/>
              <a:defRPr sz="28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8C459A-3D7D-4161-F68E-DFA92B138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2" y="1734355"/>
            <a:ext cx="4976190" cy="895985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024C485-0683-D56D-32B4-C57C7B8F52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611F842-8F69-8609-49E1-A2920FD87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bg1"/>
                </a:solidFill>
              </a:defRPr>
            </a:lvl1pPr>
          </a:lstStyle>
          <a:p>
            <a:endParaRPr lang="en-DK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3A48291-0A0D-7F3B-3D0C-95A82E6C9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93331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1 column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56" y="445927"/>
            <a:ext cx="8453640" cy="94348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56F9506-2866-36F3-E33E-B224B4EB9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5804" y="1713586"/>
            <a:ext cx="5538161" cy="36202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69FD0CD-9992-9088-9C7D-6903CCEAEB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AF164ED-6484-FDF5-3E25-E0F3D4D94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463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2 columns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30A2D4C-C381-98A1-A6E2-5776CFC610BB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198703" y="1700334"/>
            <a:ext cx="5538161" cy="4024605"/>
          </a:xfr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800"/>
              </a:spcBef>
              <a:buSzPct val="105000"/>
              <a:buFont typeface="Wingdings" pitchFamily="2" charset="2"/>
              <a:buChar char="§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F4CF572-BBA5-F43B-6781-553AF487A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56" y="445927"/>
            <a:ext cx="8453640" cy="94348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C4AEFD5-2C97-65B8-521E-D0AFF6B2D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5804" y="1700334"/>
            <a:ext cx="5538161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B364043-B5D1-1444-AC75-389EA73F3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00F7591-264D-F569-7464-D78DB17EA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5B3F49C-6DAA-2377-76AD-060E5E52B1C1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588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2 columns on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1089CF9-C3C0-F591-4D4F-B5A4E33F1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56" y="445927"/>
            <a:ext cx="8453640" cy="943486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3F6C74E-9B6B-878D-E994-8B734BCCE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5804" y="1700334"/>
            <a:ext cx="5538161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AEA83B3-7B0F-4CDB-19CB-7DDE31AABF41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198703" y="1700334"/>
            <a:ext cx="5538161" cy="4024605"/>
          </a:xfr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800"/>
              </a:spcBef>
              <a:buSzPct val="105000"/>
              <a:buFont typeface="Wingdings" pitchFamily="2" charset="2"/>
              <a:buChar char="§"/>
              <a:defRPr sz="1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C41162C-0A51-8ED4-BBBA-8D047A35FD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C2C2BDA-4361-3276-41DA-E6272FFA3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bg1"/>
                </a:solidFill>
              </a:defRPr>
            </a:lvl1pPr>
          </a:lstStyle>
          <a:p>
            <a:endParaRPr lang="en-DK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FAB0AE5-990D-0B88-930B-1FD022D44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65363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3 columns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FC89937-74AA-E357-C5E2-C0B727D38B8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241946" y="1700334"/>
            <a:ext cx="3616597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F4E21BA-F4C3-BB11-72A0-4B038D141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56" y="445927"/>
            <a:ext cx="8453640" cy="94348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98E4CE8-67DC-01A4-6370-FFED9B4A3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5805" y="1700334"/>
            <a:ext cx="3616596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703D309-4121-FF81-70F8-6BDBAD4B1088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8124833" y="1700334"/>
            <a:ext cx="3616597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C55980C-6616-4596-0D71-C3183E7AB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C00D8F2-997D-BBA6-D4E2-6CF877B30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E185736-D6FE-12EB-6E1C-AD918D88AB2C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415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3 columns on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0AC2D6E-8494-9FC1-F05C-E442CED2590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241946" y="1700334"/>
            <a:ext cx="3616597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C69124-CFBE-102C-8890-2F1886B09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56" y="445927"/>
            <a:ext cx="8453640" cy="943486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8C5E99A-1D48-0EF3-BFD6-69EDA9E7B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5805" y="1700334"/>
            <a:ext cx="3616596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93DF65C-D4BC-704B-8F65-6523364740A0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8124833" y="1700334"/>
            <a:ext cx="3616597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CF7FC9F-1DB2-1365-FF4D-1C4DB5D11D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0934591-34D8-5864-2E72-B760B67FB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bg1"/>
                </a:solidFill>
              </a:defRPr>
            </a:lvl1pPr>
          </a:lstStyle>
          <a:p>
            <a:endParaRPr lang="en-DK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69C0E7F-656B-0134-8A73-931C8352F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3384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imag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D31CC487-9414-05BE-3BE8-5A0A171C9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57" y="445927"/>
            <a:ext cx="4570754" cy="94348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07ABF9D-579D-AE2A-D1A6-5F14BDADA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5805" y="1700334"/>
            <a:ext cx="4584006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7" name="Picture 16" descr="A person smiling and looking away&#10;&#10;AI-generated content may be incorrect.">
            <a:extLst>
              <a:ext uri="{FF2B5EF4-FFF2-40B4-BE49-F238E27FC236}">
                <a16:creationId xmlns:a16="http://schemas.microsoft.com/office/drawing/2014/main" id="{0A2345A7-B473-0199-B24F-529DD3814C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0609" t="5108" r="26149" b="1021"/>
          <a:stretch>
            <a:fillRect/>
          </a:stretch>
        </p:blipFill>
        <p:spPr>
          <a:xfrm>
            <a:off x="6286500" y="0"/>
            <a:ext cx="5905499" cy="685800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AB721C3-573B-E6F0-D8D3-7F89681795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969D43B-4F62-FFFA-B811-DBEC8E7356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8D3EB231-C4EA-4919-8588-F1DB8DDBEE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499" y="0"/>
            <a:ext cx="5905499" cy="6858000"/>
          </a:xfrm>
          <a:noFill/>
        </p:spPr>
        <p:txBody>
          <a:bodyPr/>
          <a:lstStyle/>
          <a:p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3547FAC-3D1E-FA54-4E70-54A3D093D471}"/>
              </a:ext>
            </a:extLst>
          </p:cNvPr>
          <p:cNvSpPr txBox="1"/>
          <p:nvPr userDrawn="1"/>
        </p:nvSpPr>
        <p:spPr>
          <a:xfrm>
            <a:off x="1019398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bg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418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image on gra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936541EC-B211-C47C-BCAF-8CE17C770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57" y="445927"/>
            <a:ext cx="4570754" cy="943486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092B46A-2D71-CF5F-1788-61E973FF3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5805" y="1700334"/>
            <a:ext cx="4584006" cy="40246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DEBFC3-5183-0549-1643-C735AFE9C0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9E5AF8E-C64A-F76B-D736-165045D71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pic>
        <p:nvPicPr>
          <p:cNvPr id="5" name="Picture Placeholder 7" descr="A person working at a counter&#10;&#10;AI-generated content may be incorrect.">
            <a:extLst>
              <a:ext uri="{FF2B5EF4-FFF2-40B4-BE49-F238E27FC236}">
                <a16:creationId xmlns:a16="http://schemas.microsoft.com/office/drawing/2014/main" id="{8ADA51B2-3178-1A9E-EEDC-2311C82F8F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1411" b="11411"/>
          <a:stretch>
            <a:fillRect/>
          </a:stretch>
        </p:blipFill>
        <p:spPr>
          <a:xfrm>
            <a:off x="6286499" y="14695"/>
            <a:ext cx="5905499" cy="6858000"/>
          </a:xfrm>
          <a:prstGeom prst="rect">
            <a:avLst/>
          </a:prstGeom>
        </p:spPr>
      </p:pic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193FC215-E83F-3C3B-E011-6FF757F17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498" y="14695"/>
            <a:ext cx="5905499" cy="6858000"/>
          </a:xfrm>
          <a:noFill/>
        </p:spPr>
        <p:txBody>
          <a:bodyPr/>
          <a:lstStyle/>
          <a:p>
            <a:endParaRPr lang="da-DK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E5C7BF7-48B4-6088-0978-717668FEF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bg1"/>
                </a:solidFill>
              </a:defRPr>
            </a:lvl1pPr>
          </a:lstStyle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936775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wide image on whit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7" descr="A person sitting on a couch looking at a person using a computer&#10;&#10;AI-generated content may be incorrect.">
            <a:extLst>
              <a:ext uri="{FF2B5EF4-FFF2-40B4-BE49-F238E27FC236}">
                <a16:creationId xmlns:a16="http://schemas.microsoft.com/office/drawing/2014/main" id="{EE3CB475-6488-6A52-5C23-C789745C67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415" b="41927"/>
          <a:stretch>
            <a:fillRect/>
          </a:stretch>
        </p:blipFill>
        <p:spPr>
          <a:xfrm>
            <a:off x="0" y="0"/>
            <a:ext cx="12192000" cy="3520688"/>
          </a:xfrm>
          <a:prstGeom prst="rect">
            <a:avLst/>
          </a:prstGeom>
        </p:spPr>
      </p:pic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193FC215-E83F-3C3B-E011-6FF757F17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20688"/>
          </a:xfrm>
          <a:noFill/>
        </p:spPr>
        <p:txBody>
          <a:bodyPr/>
          <a:lstStyle/>
          <a:p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13" y="4138347"/>
            <a:ext cx="5351763" cy="1033922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C022A5-F400-76C4-9984-62964F03C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04921" y="4151599"/>
            <a:ext cx="5529879" cy="158659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134D433-3E26-4339-C1B9-0B4E98733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9A87-83C2-17A3-B264-B01684E1A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EFCDC81-B80F-EBB6-7B60-804B8D48C7D8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1942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wide image on gra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7" descr="A person holding a phone and a cup of coffee&#10;&#10;AI-generated content may be incorrect.">
            <a:extLst>
              <a:ext uri="{FF2B5EF4-FFF2-40B4-BE49-F238E27FC236}">
                <a16:creationId xmlns:a16="http://schemas.microsoft.com/office/drawing/2014/main" id="{18315EC7-DE02-A4E9-5A5F-2AF6D5592C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4805" b="51885"/>
          <a:stretch>
            <a:fillRect/>
          </a:stretch>
        </p:blipFill>
        <p:spPr>
          <a:xfrm>
            <a:off x="0" y="0"/>
            <a:ext cx="12192000" cy="3520688"/>
          </a:xfrm>
          <a:prstGeom prst="rect">
            <a:avLst/>
          </a:prstGeom>
        </p:spPr>
      </p:pic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193FC215-E83F-3C3B-E011-6FF757F17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20688"/>
          </a:xfrm>
          <a:noFill/>
        </p:spPr>
        <p:txBody>
          <a:bodyPr/>
          <a:lstStyle/>
          <a:p>
            <a:endParaRPr lang="da-DK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9ABE028-FE9C-D79C-D5DE-87BE1F7C0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13" y="4138347"/>
            <a:ext cx="5351763" cy="1033922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65D73A2-92AF-5472-BB6A-08D191F85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04921" y="4151599"/>
            <a:ext cx="5529879" cy="158659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B855895-0000-FCD5-D8B5-BB29020251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D884784-AF31-E181-9E80-D92CA52986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bg1"/>
                </a:solidFill>
              </a:defRPr>
            </a:lvl1pPr>
          </a:lstStyle>
          <a:p>
            <a:endParaRPr lang="en-DK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9ECF1CF-3B22-0872-E814-1F4E11308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076113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55" y="1555030"/>
            <a:ext cx="10651609" cy="2911151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E21FA-F91B-608C-0692-7822CD7F8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04CABD0-A8A4-BAD4-7103-9E485D8E4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385B2C-CF61-C4F6-E1E6-5547FC5F10EE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861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 magent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55" y="1555030"/>
            <a:ext cx="10651609" cy="2911151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695A3AD-A716-A782-7CDF-AD8A3C826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AD145A5-A15A-26EC-5E20-E6AE9E9D5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561674A-9D53-C381-C400-B433FEB24A3D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9785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 mi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55" y="1555030"/>
            <a:ext cx="10651609" cy="2911151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D51B2C5-2B12-DDAD-30D0-F115B3230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A44091C-C21D-717A-EE0E-00E606777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1C82F05-C793-C6CD-BE00-C4143973BB20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9669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55" y="1555030"/>
            <a:ext cx="10651609" cy="2911151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798F-4144-B820-09D6-DC4CCD86E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B2C1F5-6DB1-CE3A-4856-EBC87FB32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2924590-F528-3B57-0FDE-AD9AF9F3EFB0}"/>
              </a:ext>
            </a:extLst>
          </p:cNvPr>
          <p:cNvSpPr txBox="1"/>
          <p:nvPr userDrawn="1"/>
        </p:nvSpPr>
        <p:spPr>
          <a:xfrm>
            <a:off x="9580879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3736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mockup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798F-4144-B820-09D6-DC4CCD86E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B2C1F5-6DB1-CE3A-4856-EBC87FB32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pic>
        <p:nvPicPr>
          <p:cNvPr id="6" name="Picture 5" descr="A close-up of a cell phone&#10;&#10;AI-generated content may be incorrect.">
            <a:extLst>
              <a:ext uri="{FF2B5EF4-FFF2-40B4-BE49-F238E27FC236}">
                <a16:creationId xmlns:a16="http://schemas.microsoft.com/office/drawing/2014/main" id="{A0F7D809-5AA1-B787-E818-8EB3089ABB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93523" y="656540"/>
            <a:ext cx="3504442" cy="717242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1ADFE4E-B501-03C6-8BC2-723C507984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8166" y="763928"/>
            <a:ext cx="3250102" cy="7041888"/>
          </a:xfrm>
          <a:prstGeom prst="roundRect">
            <a:avLst>
              <a:gd name="adj" fmla="val 13321"/>
            </a:avLst>
          </a:prstGeom>
        </p:spPr>
        <p:txBody>
          <a:bodyPr/>
          <a:lstStyle/>
          <a:p>
            <a:endParaRPr lang="en-DK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9BB1B8D-F43F-F556-66F9-E3991745A7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endParaRPr lang="da-DK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E3C4174-A67B-AFA4-ED2D-3E1287AC3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ED45A5-C3C7-C935-1FBD-3B9EC4AB9B87}"/>
              </a:ext>
            </a:extLst>
          </p:cNvPr>
          <p:cNvSpPr txBox="1"/>
          <p:nvPr userDrawn="1"/>
        </p:nvSpPr>
        <p:spPr>
          <a:xfrm>
            <a:off x="9984000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7220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ne mockup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798F-4144-B820-09D6-DC4CCD86E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B2C1F5-6DB1-CE3A-4856-EBC87FB32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pic>
        <p:nvPicPr>
          <p:cNvPr id="6" name="Picture 5" descr="A close-up of a cell phone&#10;&#10;AI-generated content may be incorrect.">
            <a:extLst>
              <a:ext uri="{FF2B5EF4-FFF2-40B4-BE49-F238E27FC236}">
                <a16:creationId xmlns:a16="http://schemas.microsoft.com/office/drawing/2014/main" id="{A0F7D809-5AA1-B787-E818-8EB3089ABB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739492" y="-72563"/>
            <a:ext cx="3504442" cy="717242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1ADFE4E-B501-03C6-8BC2-723C507984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6200000">
            <a:off x="7864135" y="34825"/>
            <a:ext cx="3250102" cy="7041888"/>
          </a:xfrm>
          <a:prstGeom prst="roundRect">
            <a:avLst>
              <a:gd name="adj" fmla="val 13321"/>
            </a:avLst>
          </a:prstGeom>
        </p:spPr>
        <p:txBody>
          <a:bodyPr/>
          <a:lstStyle/>
          <a:p>
            <a:endParaRPr lang="en-DK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9BB1B8D-F43F-F556-66F9-E3991745A7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endParaRPr lang="da-DK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E3C4174-A67B-AFA4-ED2D-3E1287AC3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61A1114-C62D-DEF1-AE01-75CE0AB25D97}"/>
              </a:ext>
            </a:extLst>
          </p:cNvPr>
          <p:cNvSpPr txBox="1"/>
          <p:nvPr userDrawn="1"/>
        </p:nvSpPr>
        <p:spPr>
          <a:xfrm>
            <a:off x="9984000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0319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st phone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screen with a black border&#10;&#10;AI-generated content may be incorrect.">
            <a:extLst>
              <a:ext uri="{FF2B5EF4-FFF2-40B4-BE49-F238E27FC236}">
                <a16:creationId xmlns:a16="http://schemas.microsoft.com/office/drawing/2014/main" id="{507E3ED3-3C31-581D-A87C-921178E69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60799" y="1261696"/>
            <a:ext cx="7772400" cy="433460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798F-4144-B820-09D6-DC4CCD86E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B2C1F5-6DB1-CE3A-4856-EBC87FB32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A75C296-E50E-DA62-A9DC-F951587083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22720" y="1554480"/>
            <a:ext cx="5829300" cy="3589020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DK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60F79C9-7E30-1B32-DEF2-CC411FBD10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endParaRPr lang="da-DK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9177E18-FDDD-6FB1-F208-625C440D2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8F8B80-F347-509F-012D-198C63FDF5FB}"/>
              </a:ext>
            </a:extLst>
          </p:cNvPr>
          <p:cNvSpPr txBox="1"/>
          <p:nvPr userDrawn="1"/>
        </p:nvSpPr>
        <p:spPr>
          <a:xfrm>
            <a:off x="9984000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488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ne mocku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798F-4144-B820-09D6-DC4CCD86E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B2C1F5-6DB1-CE3A-4856-EBC87FB32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pic>
        <p:nvPicPr>
          <p:cNvPr id="6" name="Picture 5" descr="A close-up of a cell phone&#10;&#10;AI-generated content may be incorrect.">
            <a:extLst>
              <a:ext uri="{FF2B5EF4-FFF2-40B4-BE49-F238E27FC236}">
                <a16:creationId xmlns:a16="http://schemas.microsoft.com/office/drawing/2014/main" id="{A0F7D809-5AA1-B787-E818-8EB3089ABB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93528" y="656540"/>
            <a:ext cx="3504442" cy="717242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1ADFE4E-B501-03C6-8BC2-723C507984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8171" y="763928"/>
            <a:ext cx="3250102" cy="7041888"/>
          </a:xfrm>
          <a:prstGeom prst="roundRect">
            <a:avLst>
              <a:gd name="adj" fmla="val 13321"/>
            </a:avLst>
          </a:prstGeom>
        </p:spPr>
        <p:txBody>
          <a:bodyPr/>
          <a:lstStyle/>
          <a:p>
            <a:endParaRPr lang="en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551A1A-58BE-BCF4-0C5F-59F4200FBC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DB4802-9478-316F-A56A-62BC2AD5CE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 err="1"/>
              <a:t>Subtitle</a:t>
            </a:r>
            <a:endParaRPr lang="da-DK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FBECDCE-C410-1905-4889-560BFB1D3109}"/>
              </a:ext>
            </a:extLst>
          </p:cNvPr>
          <p:cNvSpPr txBox="1"/>
          <p:nvPr userDrawn="1"/>
        </p:nvSpPr>
        <p:spPr>
          <a:xfrm>
            <a:off x="9984000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064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ne mocku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798F-4144-B820-09D6-DC4CCD86E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B2C1F5-6DB1-CE3A-4856-EBC87FB32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pic>
        <p:nvPicPr>
          <p:cNvPr id="6" name="Picture 5" descr="A close-up of a cell phone&#10;&#10;AI-generated content may be incorrect.">
            <a:extLst>
              <a:ext uri="{FF2B5EF4-FFF2-40B4-BE49-F238E27FC236}">
                <a16:creationId xmlns:a16="http://schemas.microsoft.com/office/drawing/2014/main" id="{A0F7D809-5AA1-B787-E818-8EB3089ABB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739492" y="-157213"/>
            <a:ext cx="3504442" cy="717242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1ADFE4E-B501-03C6-8BC2-723C507984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6200000">
            <a:off x="7864135" y="-49825"/>
            <a:ext cx="3250102" cy="7041888"/>
          </a:xfrm>
          <a:prstGeom prst="roundRect">
            <a:avLst>
              <a:gd name="adj" fmla="val 13321"/>
            </a:avLst>
          </a:prstGeom>
        </p:spPr>
        <p:txBody>
          <a:bodyPr/>
          <a:lstStyle/>
          <a:p>
            <a:endParaRPr lang="en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551A1A-58BE-BCF4-0C5F-59F4200FBC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  <a:endParaRPr lang="da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DB4802-9478-316F-A56A-62BC2AD5CE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 err="1"/>
              <a:t>Subtitle</a:t>
            </a:r>
            <a:endParaRPr lang="da-DK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813268-18D5-7000-DBD2-3D6AFD0FDBF2}"/>
              </a:ext>
            </a:extLst>
          </p:cNvPr>
          <p:cNvSpPr txBox="1"/>
          <p:nvPr userDrawn="1"/>
        </p:nvSpPr>
        <p:spPr>
          <a:xfrm>
            <a:off x="9984000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28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st phone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screen with a black border&#10;&#10;AI-generated content may be incorrect.">
            <a:extLst>
              <a:ext uri="{FF2B5EF4-FFF2-40B4-BE49-F238E27FC236}">
                <a16:creationId xmlns:a16="http://schemas.microsoft.com/office/drawing/2014/main" id="{507E3ED3-3C31-581D-A87C-921178E69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60799" y="1261696"/>
            <a:ext cx="7772400" cy="433460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798F-4144-B820-09D6-DC4CCD86E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B2C1F5-6DB1-CE3A-4856-EBC87FB32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A75C296-E50E-DA62-A9DC-F951587083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22720" y="1554480"/>
            <a:ext cx="5829300" cy="3589020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DK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60F79C9-7E30-1B32-DEF2-CC411FBD10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386" y="860291"/>
            <a:ext cx="5027407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  <a:endParaRPr lang="da-DK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9177E18-FDDD-6FB1-F208-625C440D2A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8386" y="3610109"/>
            <a:ext cx="4274372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 err="1"/>
              <a:t>Subtitle</a:t>
            </a:r>
            <a:endParaRPr lang="da-DK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0844D7B-DB36-F2A1-76AD-2837E3987B5F}"/>
              </a:ext>
            </a:extLst>
          </p:cNvPr>
          <p:cNvSpPr txBox="1"/>
          <p:nvPr userDrawn="1"/>
        </p:nvSpPr>
        <p:spPr>
          <a:xfrm>
            <a:off x="9984000" y="6280828"/>
            <a:ext cx="1688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AWS </a:t>
            </a:r>
            <a:r>
              <a:rPr lang="pt-BR" sz="1400" dirty="0" err="1">
                <a:solidFill>
                  <a:schemeClr val="tx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rPr>
              <a:t>Developers</a:t>
            </a:r>
            <a:endParaRPr lang="pt-BR" sz="1400" dirty="0">
              <a:solidFill>
                <a:schemeClr val="tx1"/>
              </a:solidFill>
              <a:latin typeface="Amazon Ember Mono" panose="020B0509020204020204" pitchFamily="49" charset="0"/>
              <a:ea typeface="Amazon Ember Mono" panose="020B0509020204020204" pitchFamily="49" charset="0"/>
              <a:cs typeface="Amazon Ember Mono" panose="020B05090202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678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 blu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55" y="1555030"/>
            <a:ext cx="10651609" cy="2911151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02140F5-9C50-0FD6-E110-284DD1F3F5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755BE-82CB-4A79-5319-CF8B108DF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02C0DB-218A-FF2B-9477-B6E0CEC9F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54937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 amb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55" y="1555030"/>
            <a:ext cx="10651609" cy="2911151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43C9F83-62B0-0D4A-981A-FC179C78C4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2504E-88C6-42FC-5CE6-FFBC0619E4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99997" y="6265421"/>
            <a:ext cx="15920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lang="da-DK" dirty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225F9C7-80CA-2C7F-2C01-3E8B1BB6B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386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59023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76073A2-B065-67DD-AE2A-5EC9FA8B3C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9188" y="0"/>
            <a:ext cx="5992812" cy="6858000"/>
          </a:xfrm>
        </p:spPr>
        <p:txBody>
          <a:bodyPr/>
          <a:lstStyle/>
          <a:p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21" y="445927"/>
            <a:ext cx="4596168" cy="603065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463BFC4-4299-C270-66F6-A6C5B34E7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1821" y="1797471"/>
            <a:ext cx="4596168" cy="21622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830A447-5518-B3CE-E690-FB0B9F067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1613" y="6130536"/>
            <a:ext cx="4695400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da-D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B894A23-E8C0-F774-E33A-972F99DF06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7515" y="6315231"/>
            <a:ext cx="1371600" cy="971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94B858-9D85-BC36-6EDB-F623F55160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998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A132-D353-74AC-7059-ED6C9D28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21" y="1030061"/>
            <a:ext cx="11282979" cy="4797877"/>
          </a:xfrm>
        </p:spPr>
        <p:txBody>
          <a:bodyPr anchor="t">
            <a:noAutofit/>
          </a:bodyPr>
          <a:lstStyle>
            <a:lvl1pPr algn="ctr">
              <a:defRPr sz="1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10833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1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49CAB4-50F5-15E4-182E-1BDBF6629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21" y="365125"/>
            <a:ext cx="113278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04F8F-C09E-2F52-3A6E-E313891A1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821" y="1825625"/>
            <a:ext cx="11327803" cy="4035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D0EBD-44FC-DD4E-D37B-0E32B5352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9158" y="6110057"/>
            <a:ext cx="235592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BF31D-A076-52FB-9AB9-7FC4D327D9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4906927" y="6165813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462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0" r:id="rId2"/>
    <p:sldLayoutId id="2147483741" r:id="rId3"/>
    <p:sldLayoutId id="2147483742" r:id="rId4"/>
    <p:sldLayoutId id="2147483744" r:id="rId5"/>
    <p:sldLayoutId id="2147483745" r:id="rId6"/>
    <p:sldLayoutId id="214748366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mazon Ember Duospace" panose="020B0509020204020204" pitchFamily="49" charset="0"/>
          <a:ea typeface="Amazon Ember Duospace" panose="020B0509020204020204" pitchFamily="49" charset="0"/>
          <a:cs typeface="Amazon Ember Duospace" panose="020B05090202040202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Amazon Ember Duospace" panose="020B0509020204020204" pitchFamily="49" charset="0"/>
          <a:ea typeface="Amazon Ember Duospace" panose="020B0509020204020204" pitchFamily="49" charset="0"/>
          <a:cs typeface="Amazon Ember Duospace" panose="020B0509020204020204" pitchFamily="49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4" userDrawn="1">
          <p15:clr>
            <a:srgbClr val="F26B43"/>
          </p15:clr>
        </p15:guide>
        <p15:guide id="2" pos="7392" userDrawn="1">
          <p15:clr>
            <a:srgbClr val="F26B43"/>
          </p15:clr>
        </p15:guide>
        <p15:guide id="5" orient="horz" pos="4032" userDrawn="1">
          <p15:clr>
            <a:srgbClr val="F26B43"/>
          </p15:clr>
        </p15:guide>
        <p15:guide id="6" orient="horz" pos="26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49CAB4-50F5-15E4-182E-1BDBF6629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21" y="365125"/>
            <a:ext cx="113278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04F8F-C09E-2F52-3A6E-E313891A1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821" y="1825625"/>
            <a:ext cx="1132780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44C9D-FDE5-9104-4D03-70ABE89323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182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82000"/>
                  </a:schemeClr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D0EBD-44FC-DD4E-D37B-0E32B5352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23699" y="6356349"/>
            <a:ext cx="2355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BF31D-A076-52FB-9AB9-7FC4D327D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18842" y="6356350"/>
            <a:ext cx="12048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5FACC5-58C6-DE4A-AF16-603A520A00DE}" type="slidenum">
              <a:rPr lang="da-DK" smtClean="0"/>
              <a:t>‹nº›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253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49" r:id="rId2"/>
    <p:sldLayoutId id="2147483733" r:id="rId3"/>
    <p:sldLayoutId id="2147483714" r:id="rId4"/>
    <p:sldLayoutId id="2147483711" r:id="rId5"/>
    <p:sldLayoutId id="2147483709" r:id="rId6"/>
    <p:sldLayoutId id="2147483710" r:id="rId7"/>
    <p:sldLayoutId id="2147483712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mazon Ember Duospace" panose="020B0509020204020204" pitchFamily="49" charset="0"/>
          <a:ea typeface="Amazon Ember Duospace" panose="020B0509020204020204" pitchFamily="49" charset="0"/>
          <a:cs typeface="Amazon Ember Duospace" panose="020B05090202040202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azon Ember Duospace" panose="020B0509020204020204" pitchFamily="49" charset="0"/>
          <a:ea typeface="Amazon Ember Duospace" panose="020B0509020204020204" pitchFamily="49" charset="0"/>
          <a:cs typeface="Amazon Ember Duospace" panose="020B0509020204020204" pitchFamily="49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azon Ember Duospace" panose="020B0509020204020204" pitchFamily="49" charset="0"/>
          <a:ea typeface="Amazon Ember Duospace" panose="020B0509020204020204" pitchFamily="49" charset="0"/>
          <a:cs typeface="Amazon Ember Duospace" panose="020B0509020204020204" pitchFamily="49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49CAB4-50F5-15E4-182E-1BDBF6629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21" y="365125"/>
            <a:ext cx="113278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04F8F-C09E-2F52-3A6E-E313891A1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821" y="1825625"/>
            <a:ext cx="1132780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57D945-CA4D-64E3-53CA-9B7074CA9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9158" y="6110057"/>
            <a:ext cx="235592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endParaRPr lang="da-DK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A95F22B-42AB-33A1-68E9-BD620A3115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4906927" y="6134663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/>
              <a:pPr/>
              <a:t>‹nº›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298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682" r:id="rId2"/>
    <p:sldLayoutId id="2147483688" r:id="rId3"/>
    <p:sldLayoutId id="2147483683" r:id="rId4"/>
    <p:sldLayoutId id="2147483689" r:id="rId5"/>
    <p:sldLayoutId id="2147483694" r:id="rId6"/>
    <p:sldLayoutId id="2147483692" r:id="rId7"/>
    <p:sldLayoutId id="2147483695" r:id="rId8"/>
    <p:sldLayoutId id="2147483684" r:id="rId9"/>
    <p:sldLayoutId id="2147483685" r:id="rId10"/>
    <p:sldLayoutId id="2147483724" r:id="rId11"/>
    <p:sldLayoutId id="2147483725" r:id="rId12"/>
    <p:sldLayoutId id="2147483690" r:id="rId13"/>
    <p:sldLayoutId id="2147483726" r:id="rId14"/>
    <p:sldLayoutId id="2147483727" r:id="rId15"/>
    <p:sldLayoutId id="2147483728" r:id="rId16"/>
    <p:sldLayoutId id="2147483752" r:id="rId17"/>
    <p:sldLayoutId id="2147483756" r:id="rId18"/>
    <p:sldLayoutId id="2147483753" r:id="rId19"/>
    <p:sldLayoutId id="2147483754" r:id="rId20"/>
    <p:sldLayoutId id="2147483757" r:id="rId21"/>
    <p:sldLayoutId id="2147483755" r:id="rId22"/>
    <p:sldLayoutId id="2147483729" r:id="rId23"/>
    <p:sldLayoutId id="2147483730" r:id="rId24"/>
    <p:sldLayoutId id="2147483687" r:id="rId25"/>
    <p:sldLayoutId id="2147483691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mazon Ember Duospace" panose="020B0509020204020204" pitchFamily="49" charset="0"/>
          <a:ea typeface="Amazon Ember Duospace" panose="020B0509020204020204" pitchFamily="49" charset="0"/>
          <a:cs typeface="Amazon Ember Duospace" panose="020B05090202040202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azon Ember Duospace" panose="020B0509020204020204" pitchFamily="49" charset="0"/>
          <a:ea typeface="Amazon Ember Duospace" panose="020B0509020204020204" pitchFamily="49" charset="0"/>
          <a:cs typeface="Amazon Ember Duospace" panose="020B0509020204020204" pitchFamily="49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azon Ember Duospace" panose="020B0509020204020204" pitchFamily="49" charset="0"/>
          <a:ea typeface="Amazon Ember Duospace" panose="020B0509020204020204" pitchFamily="49" charset="0"/>
          <a:cs typeface="Amazon Ember Duospace" panose="020B0509020204020204" pitchFamily="49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4" userDrawn="1">
          <p15:clr>
            <a:srgbClr val="F26B43"/>
          </p15:clr>
        </p15:guide>
        <p15:guide id="2" orient="horz" pos="4032" userDrawn="1">
          <p15:clr>
            <a:srgbClr val="F26B43"/>
          </p15:clr>
        </p15:guide>
        <p15:guide id="5" pos="7392" userDrawn="1">
          <p15:clr>
            <a:srgbClr val="F26B43"/>
          </p15:clr>
        </p15:guide>
        <p15:guide id="6" pos="264" userDrawn="1">
          <p15:clr>
            <a:srgbClr val="F26B43"/>
          </p15:clr>
        </p15:guide>
        <p15:guide id="7" pos="3720" userDrawn="1">
          <p15:clr>
            <a:srgbClr val="F26B43"/>
          </p15:clr>
        </p15:guide>
        <p15:guide id="8" pos="3960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2.png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Relationship Id="rId7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2.png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2.png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qrblog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1.png"/><Relationship Id="rId3" Type="http://schemas.openxmlformats.org/officeDocument/2006/relationships/image" Target="../media/image19.png"/><Relationship Id="rId4" Type="http://schemas.openxmlformats.org/officeDocument/2006/relationships/image" Target="../media/image26.png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914400"/>
            <a:ext cx="6355080" cy="2651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</a:pPr>
            <a:r>
              <a:rPr sz="5000" b="0" i="0">
                <a:solidFill>
                  <a:srgbClr val="151D25"/>
                </a:solidFill>
                <a:latin typeface="Amazon Ember Display"/>
              </a:rPr>
              <a:t>Sua primeira</a:t>
            </a:r>
          </a:p>
          <a:p>
            <a:pPr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</a:pPr>
            <a:r>
              <a:rPr sz="5000" b="0" i="0">
                <a:solidFill>
                  <a:srgbClr val="151D25"/>
                </a:solidFill>
                <a:latin typeface="Amazon Ember Display"/>
              </a:rPr>
              <a:t>aplicação</a:t>
            </a:r>
          </a:p>
          <a:p>
            <a:pPr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</a:pPr>
            <a:r>
              <a:rPr sz="5000" b="0" i="0">
                <a:solidFill>
                  <a:srgbClr val="151D25"/>
                </a:solidFill>
                <a:latin typeface="Amazon Ember Display"/>
              </a:rPr>
              <a:t>serverless na AWS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3566160"/>
            <a:ext cx="60350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51D25"/>
                </a:solidFill>
                <a:latin typeface="Amazon Ember"/>
              </a:rPr>
              <a:t>Raphael Moura</a:t>
            </a:r>
          </a:p>
          <a:p>
            <a:pPr algn="l">
              <a:spcBef>
                <a:spcPts val="7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HackTown 2026 · AWS Developer House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347472" y="5449824"/>
            <a:ext cx="630936" cy="0"/>
          </a:xfrm>
          <a:prstGeom prst="line">
            <a:avLst/>
          </a:prstGeom>
          <a:ln w="25400">
            <a:solidFill>
              <a:srgbClr val="626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Isosceles Triangle 4"/>
          <p:cNvSpPr/>
          <p:nvPr/>
        </p:nvSpPr>
        <p:spPr>
          <a:xfrm rot="5400000">
            <a:off x="950976" y="5381793"/>
            <a:ext cx="109728" cy="136063"/>
          </a:xfrm>
          <a:prstGeom prst="triangle">
            <a:avLst/>
          </a:prstGeom>
          <a:solidFill>
            <a:srgbClr val="62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88720" y="5138928"/>
            <a:ext cx="1773936" cy="6400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2225">
            <a:solidFill>
              <a:srgbClr val="151D2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Display"/>
              </a:rPr>
              <a:t>função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090672" y="5449824"/>
            <a:ext cx="630936" cy="0"/>
          </a:xfrm>
          <a:prstGeom prst="line">
            <a:avLst/>
          </a:prstGeom>
          <a:ln w="25400">
            <a:solidFill>
              <a:srgbClr val="626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Isosceles Triangle 7"/>
          <p:cNvSpPr/>
          <p:nvPr/>
        </p:nvSpPr>
        <p:spPr>
          <a:xfrm rot="5400000">
            <a:off x="3694176" y="5381793"/>
            <a:ext cx="109728" cy="136063"/>
          </a:xfrm>
          <a:prstGeom prst="triangle">
            <a:avLst/>
          </a:prstGeom>
          <a:solidFill>
            <a:srgbClr val="62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7472" y="5852160"/>
            <a:ext cx="5852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evento entra · resposta sai · nenhum servidor no meio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6B464512-F559-2B56-6462-363B35D48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Quem está falando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316736"/>
            <a:ext cx="5577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51D25"/>
                </a:solidFill>
                <a:latin typeface="Amazon Ember Display"/>
              </a:rPr>
              <a:t>Raphael Moura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121408"/>
            <a:ext cx="55778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51D25"/>
                </a:solidFill>
                <a:latin typeface="Amazon Ember"/>
              </a:rPr>
              <a:t>Senior Cloud &amp; AI Architect</a:t>
            </a:r>
          </a:p>
          <a:p>
            <a:pPr algn="l">
              <a:lnSpc>
                <a:spcPts val="2600"/>
              </a:lnSpc>
              <a:spcBef>
                <a:spcPts val="600"/>
              </a:spcBef>
              <a:spcAft>
                <a:spcPts val="0"/>
              </a:spcAft>
            </a:pPr>
            <a:r>
              <a:rPr sz="2000" b="0" i="0">
                <a:solidFill>
                  <a:srgbClr val="626E7A"/>
                </a:solidFill>
                <a:latin typeface="Amazon Ember"/>
              </a:rPr>
              <a:t>na </a:t>
            </a:r>
            <a:r>
              <a:rPr sz="2000" b="1" i="0">
                <a:solidFill>
                  <a:srgbClr val="151D25"/>
                </a:solidFill>
                <a:latin typeface="Amazon Ember"/>
              </a:rPr>
              <a:t>sls.guru</a:t>
            </a:r>
            <a:r>
              <a:rPr sz="2000" b="0" i="0">
                <a:solidFill>
                  <a:srgbClr val="626E7A"/>
                </a:solidFill>
                <a:latin typeface="Amazon Ember"/>
              </a:rPr>
              <a:t>, de São Paulo para fora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3419856"/>
            <a:ext cx="5577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"/>
              </a:rPr>
              <a:t>Dez anos desenhando sistemas distribuídos de alta escala: event-driven e serverless, streaming em banco, e agora engenharia em cima de agentes.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47472" y="4956048"/>
            <a:ext cx="55778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47472" y="5120640"/>
            <a:ext cx="5577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8C4FFF"/>
                </a:solidFill>
                <a:latin typeface="Amazon Ember Mono"/>
              </a:rPr>
              <a:t>linkedin.com/in/raphamoura</a:t>
            </a: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sz="1900" b="0" i="0">
                <a:solidFill>
                  <a:srgbClr val="8C4FFF"/>
                </a:solidFill>
                <a:latin typeface="Amazon Ember Mono"/>
              </a:rPr>
              <a:t>raphamoura.dev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73952" y="1316736"/>
            <a:ext cx="5367528" cy="1005840"/>
          </a:xfrm>
          <a:prstGeom prst="roundRect">
            <a:avLst>
              <a:gd name="adj" fmla="val 5000"/>
            </a:avLst>
          </a:prstGeom>
          <a:solidFill>
            <a:srgbClr val="F9F3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784848" y="1316736"/>
            <a:ext cx="4745736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Display"/>
              </a:rPr>
              <a:t>AWS Community Builder</a:t>
            </a:r>
          </a:p>
          <a:p>
            <a:pPr algn="l">
              <a:lnSpc>
                <a:spcPts val="2200"/>
              </a:lnSpc>
              <a:spcBef>
                <a:spcPts val="5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Serverless, há 6 anos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73952" y="2523744"/>
            <a:ext cx="5367528" cy="100584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1905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784848" y="2523744"/>
            <a:ext cx="4745736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Display"/>
              </a:rPr>
              <a:t>Builder of the Year 2025</a:t>
            </a:r>
          </a:p>
          <a:p>
            <a:pPr algn="l">
              <a:lnSpc>
                <a:spcPts val="2200"/>
              </a:lnSpc>
              <a:spcBef>
                <a:spcPts val="5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selecionado pela AWS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73952" y="3730752"/>
            <a:ext cx="5367528" cy="1005840"/>
          </a:xfrm>
          <a:prstGeom prst="roundRect">
            <a:avLst>
              <a:gd name="adj" fmla="val 5000"/>
            </a:avLst>
          </a:prstGeom>
          <a:solidFill>
            <a:srgbClr val="F1F9FF"/>
          </a:solidFill>
          <a:ln w="19050">
            <a:solidFill>
              <a:srgbClr val="41B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784848" y="3730752"/>
            <a:ext cx="4745736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Display"/>
              </a:rPr>
              <a:t>Líder de user group</a:t>
            </a:r>
          </a:p>
          <a:p>
            <a:pPr algn="l">
              <a:lnSpc>
                <a:spcPts val="2200"/>
              </a:lnSpc>
              <a:spcBef>
                <a:spcPts val="5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AWS User Group Goiânia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73952" y="4937760"/>
            <a:ext cx="5367528" cy="1005840"/>
          </a:xfrm>
          <a:prstGeom prst="roundRect">
            <a:avLst>
              <a:gd name="adj" fmla="val 5000"/>
            </a:avLst>
          </a:prstGeom>
          <a:solidFill>
            <a:srgbClr val="EDFDF6"/>
          </a:solidFill>
          <a:ln w="19050">
            <a:solidFill>
              <a:srgbClr val="00E5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784848" y="4937760"/>
            <a:ext cx="4745736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Display"/>
              </a:rPr>
              <a:t>AWS 7x certificado</a:t>
            </a:r>
          </a:p>
          <a:p>
            <a:pPr algn="l">
              <a:lnSpc>
                <a:spcPts val="2200"/>
              </a:lnSpc>
              <a:spcBef>
                <a:spcPts val="5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Security Specialty entre elas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O que a AWS chama de serverless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280160"/>
            <a:ext cx="1149400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“Executar código, gerenciar dados e integrar aplicações sem gerenciar servidores.”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194560"/>
            <a:ext cx="114940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AWS · os quatro princípios do serverless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7472" y="2651760"/>
            <a:ext cx="5495544" cy="1481328"/>
          </a:xfrm>
          <a:prstGeom prst="roundRect">
            <a:avLst>
              <a:gd name="adj" fmla="val 5000"/>
            </a:avLst>
          </a:prstGeom>
          <a:solidFill>
            <a:srgbClr val="F9F3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13232" y="2871216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AC5BFF"/>
                </a:solidFill>
                <a:latin typeface="Amazon Ember Display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9888" y="2871216"/>
            <a:ext cx="4343400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51D25"/>
                </a:solidFill>
                <a:latin typeface="Amazon Ember Display"/>
              </a:rPr>
              <a:t>Sem gerenciar servidor</a:t>
            </a: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"/>
              </a:rPr>
              <a:t>Nada para provisionar, atualizar ou dimensionar.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45936" y="2651760"/>
            <a:ext cx="5495544" cy="1481328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1905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711696" y="2871216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9900"/>
                </a:solidFill>
                <a:latin typeface="Amazon Ember Display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88352" y="2871216"/>
            <a:ext cx="4343400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51D25"/>
                </a:solidFill>
                <a:latin typeface="Amazon Ember Display"/>
              </a:rPr>
              <a:t>Pague pelo valor</a:t>
            </a: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"/>
              </a:rPr>
              <a:t>Você paga o que consome, não a capacidade reservada.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" y="4443984"/>
            <a:ext cx="5495544" cy="1481328"/>
          </a:xfrm>
          <a:prstGeom prst="roundRect">
            <a:avLst>
              <a:gd name="adj" fmla="val 5000"/>
            </a:avLst>
          </a:prstGeom>
          <a:solidFill>
            <a:srgbClr val="F1F9FF"/>
          </a:solidFill>
          <a:ln w="19050">
            <a:solidFill>
              <a:srgbClr val="41B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13232" y="466344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41B3FF"/>
                </a:solidFill>
                <a:latin typeface="Amazon Ember Display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89888" y="4663440"/>
            <a:ext cx="4343400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51D25"/>
                </a:solidFill>
                <a:latin typeface="Amazon Ember Display"/>
              </a:rPr>
              <a:t>Escala contínua</a:t>
            </a: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"/>
              </a:rPr>
              <a:t>A aplicação acompanha a demanda, de zero ao pico.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45936" y="4443984"/>
            <a:ext cx="5495544" cy="1481328"/>
          </a:xfrm>
          <a:prstGeom prst="roundRect">
            <a:avLst>
              <a:gd name="adj" fmla="val 5000"/>
            </a:avLst>
          </a:prstGeom>
          <a:solidFill>
            <a:srgbClr val="EDFDF6"/>
          </a:solidFill>
          <a:ln w="19050">
            <a:solidFill>
              <a:srgbClr val="00E5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711696" y="466344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E582"/>
                </a:solidFill>
                <a:latin typeface="Amazon Ember Display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8352" y="4663440"/>
            <a:ext cx="4343400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51D25"/>
                </a:solidFill>
                <a:latin typeface="Amazon Ember Display"/>
              </a:rPr>
              <a:t>Tolerância a falhas embutida</a:t>
            </a: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"/>
              </a:rPr>
              <a:t>Alta disponibilidade vem no serviço, não no seu código.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O que você leva daqui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" y="1700784"/>
            <a:ext cx="3529584" cy="3346704"/>
          </a:xfrm>
          <a:prstGeom prst="roundRect">
            <a:avLst>
              <a:gd name="adj" fmla="val 5000"/>
            </a:avLst>
          </a:prstGeom>
          <a:solidFill>
            <a:srgbClr val="F9F3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94944" y="2011680"/>
            <a:ext cx="28895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</a:pPr>
            <a:r>
              <a:rPr sz="6800" b="1" i="0">
                <a:solidFill>
                  <a:srgbClr val="AC5BFF"/>
                </a:solidFill>
                <a:latin typeface="Amazon Ember Display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310128"/>
            <a:ext cx="2980944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Uma ideia que cabe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em uma frase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79392" y="1700784"/>
            <a:ext cx="3529584" cy="3346704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1905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626864" y="2011680"/>
            <a:ext cx="28895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</a:pPr>
            <a:r>
              <a:rPr sz="6800" b="1" i="0">
                <a:solidFill>
                  <a:srgbClr val="FF9900"/>
                </a:solidFill>
                <a:latin typeface="Amazon Ember Display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6864" y="3310128"/>
            <a:ext cx="2980944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Uma aplicação real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construída ao vivo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11312" y="1700784"/>
            <a:ext cx="3529584" cy="3346704"/>
          </a:xfrm>
          <a:prstGeom prst="roundRect">
            <a:avLst>
              <a:gd name="adj" fmla="val 5000"/>
            </a:avLst>
          </a:prstGeom>
          <a:solidFill>
            <a:srgbClr val="F1F9FF"/>
          </a:solidFill>
          <a:ln w="19050">
            <a:solidFill>
              <a:srgbClr val="41B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558784" y="2011680"/>
            <a:ext cx="28895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</a:pPr>
            <a:r>
              <a:rPr sz="6800" b="1" i="0">
                <a:solidFill>
                  <a:srgbClr val="41B3FF"/>
                </a:solidFill>
                <a:latin typeface="Amazon Ember Display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58784" y="3310128"/>
            <a:ext cx="2980944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O caminho para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repetir hoje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" y="5413248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Já usa Lambda em produção? Esta sessão é básica — vale o slide de próximos passos.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559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Tem servidor. Só não é seu.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280160"/>
            <a:ext cx="10607040" cy="49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626E7A"/>
                </a:solidFill>
                <a:latin typeface="Amazon Ember"/>
              </a:rPr>
              <a:t>O primeiro princípio, traduzido: o servidor deixa de ser problema seu.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2011680"/>
            <a:ext cx="5358384" cy="361188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1905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2286000"/>
            <a:ext cx="455371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51D25"/>
                </a:solidFill>
                <a:latin typeface="Amazon Ember Display"/>
              </a:rPr>
              <a:t>A AWS cuida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871216"/>
            <a:ext cx="4553712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máquina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sistema operacional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patches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escala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disponibilidade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83096" y="2011680"/>
            <a:ext cx="5358384" cy="2633472"/>
          </a:xfrm>
          <a:prstGeom prst="roundRect">
            <a:avLst>
              <a:gd name="adj" fmla="val 5000"/>
            </a:avLst>
          </a:prstGeom>
          <a:solidFill>
            <a:srgbClr val="F9F3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85432" y="2286000"/>
            <a:ext cx="455371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51D25"/>
                </a:solidFill>
                <a:latin typeface="Amazon Ember Display"/>
              </a:rPr>
              <a:t>Você cuida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85432" y="2871216"/>
            <a:ext cx="4553712" cy="1517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código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configuração</a:t>
            </a:r>
          </a:p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permissões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Evento, função, resposta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280160"/>
            <a:ext cx="1149400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626E7A"/>
                </a:solidFill>
                <a:latin typeface="Amazon Ember"/>
              </a:rPr>
              <a:t>Não existe processo esperando. Existe código que acorda quando chamam.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1956816"/>
            <a:ext cx="3054096" cy="1371600"/>
          </a:xfrm>
          <a:prstGeom prst="roundRect">
            <a:avLst>
              <a:gd name="adj" fmla="val 6000"/>
            </a:avLst>
          </a:prstGeom>
          <a:solidFill>
            <a:srgbClr val="F6EEFF"/>
          </a:solidFill>
          <a:ln w="2540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51D25"/>
                </a:solidFill>
                <a:latin typeface="Amazon Ember Display"/>
              </a:rPr>
              <a:t>EVENTO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611423" y="2642616"/>
            <a:ext cx="629564" cy="0"/>
          </a:xfrm>
          <a:prstGeom prst="line">
            <a:avLst/>
          </a:prstGeom>
          <a:ln w="34925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/>
        </p:nvSpPr>
        <p:spPr>
          <a:xfrm rot="5400000">
            <a:off x="4202125" y="2546238"/>
            <a:ext cx="155448" cy="192756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567428" y="1956816"/>
            <a:ext cx="3054096" cy="1371600"/>
          </a:xfrm>
          <a:prstGeom prst="roundRect">
            <a:avLst>
              <a:gd name="adj" fmla="val 6000"/>
            </a:avLst>
          </a:prstGeom>
          <a:solidFill>
            <a:srgbClr val="FFF4E5"/>
          </a:solidFill>
          <a:ln w="2540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51D25"/>
                </a:solidFill>
                <a:latin typeface="Amazon Ember Display"/>
              </a:rPr>
              <a:t>FUNÇÃO</a:t>
            </a:r>
          </a:p>
        </p:txBody>
      </p:sp>
      <p:pic>
        <p:nvPicPr>
          <p:cNvPr id="8" name="Picture 7" descr="lamb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596" y="2103120"/>
            <a:ext cx="402336" cy="402336"/>
          </a:xfrm>
          <a:prstGeom prst="rect">
            <a:avLst/>
          </a:prstGeom>
        </p:spPr>
      </p:pic>
      <p:cxnSp>
        <p:nvCxnSpPr>
          <p:cNvPr id="9" name="Connector 8"/>
          <p:cNvCxnSpPr/>
          <p:nvPr/>
        </p:nvCxnSpPr>
        <p:spPr>
          <a:xfrm>
            <a:off x="7831379" y="2642616"/>
            <a:ext cx="629564" cy="0"/>
          </a:xfrm>
          <a:prstGeom prst="line">
            <a:avLst/>
          </a:prstGeom>
          <a:ln w="34925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Isosceles Triangle 9"/>
          <p:cNvSpPr/>
          <p:nvPr/>
        </p:nvSpPr>
        <p:spPr>
          <a:xfrm rot="5400000">
            <a:off x="8422081" y="2546238"/>
            <a:ext cx="155448" cy="192756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787384" y="1956816"/>
            <a:ext cx="3054096" cy="1371600"/>
          </a:xfrm>
          <a:prstGeom prst="roundRect">
            <a:avLst>
              <a:gd name="adj" fmla="val 6000"/>
            </a:avLst>
          </a:prstGeom>
          <a:solidFill>
            <a:srgbClr val="ECF7FF"/>
          </a:solidFill>
          <a:ln w="25400">
            <a:solidFill>
              <a:srgbClr val="41B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51D25"/>
                </a:solidFill>
                <a:latin typeface="Amazon Ember Display"/>
              </a:rPr>
              <a:t>RESPOSTA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" y="3547872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EVENTOS QUE ACORDAM A FUNÇÃO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" y="3913632"/>
            <a:ext cx="2695194" cy="658368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requisição HTTP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80410" y="3913632"/>
            <a:ext cx="2695194" cy="658368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arquivo chegou no S3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3348" y="3913632"/>
            <a:ext cx="2695194" cy="658368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mensagem na fila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6286" y="3913632"/>
            <a:ext cx="2695194" cy="658368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relógio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7472" y="4974336"/>
            <a:ext cx="11494008" cy="1042416"/>
          </a:xfrm>
          <a:prstGeom prst="roundRect">
            <a:avLst>
              <a:gd name="adj" fmla="val 5000"/>
            </a:avLst>
          </a:prstGeom>
          <a:solidFill>
            <a:srgbClr val="F9F6FF"/>
          </a:solidFill>
          <a:ln w="19050">
            <a:solidFill>
              <a:srgbClr val="8C4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3232" y="4974336"/>
            <a:ext cx="8138160" cy="10424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"/>
              </a:rPr>
              <a:t>Serverless é a categoria, não a Lambda. </a:t>
            </a:r>
            <a:r>
              <a:rPr sz="1900" b="0" i="0">
                <a:solidFill>
                  <a:srgbClr val="626E7A"/>
                </a:solidFill>
                <a:latin typeface="Amazon Ember"/>
              </a:rPr>
              <a:t>API Gateway, DynamoDB, S3 e SQS também são — eles só não rodam código seu.</a:t>
            </a:r>
          </a:p>
        </p:txBody>
      </p:sp>
      <p:pic>
        <p:nvPicPr>
          <p:cNvPr id="19" name="Picture 18" descr="apig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5266944"/>
            <a:ext cx="457200" cy="457200"/>
          </a:xfrm>
          <a:prstGeom prst="rect">
            <a:avLst/>
          </a:prstGeom>
        </p:spPr>
      </p:pic>
      <p:pic>
        <p:nvPicPr>
          <p:cNvPr id="20" name="Picture 19" descr="dynam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536" y="5266944"/>
            <a:ext cx="457200" cy="457200"/>
          </a:xfrm>
          <a:prstGeom prst="rect">
            <a:avLst/>
          </a:prstGeom>
        </p:spPr>
      </p:pic>
      <p:pic>
        <p:nvPicPr>
          <p:cNvPr id="21" name="Picture 20" descr="s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8752" y="5266944"/>
            <a:ext cx="457200" cy="457200"/>
          </a:xfrm>
          <a:prstGeom prst="rect">
            <a:avLst/>
          </a:prstGeom>
        </p:spPr>
      </p:pic>
      <p:pic>
        <p:nvPicPr>
          <p:cNvPr id="22" name="Picture 21" descr="sq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3968" y="5266944"/>
            <a:ext cx="457200" cy="457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O que muda na prática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" y="1627632"/>
            <a:ext cx="2139696" cy="1133856"/>
          </a:xfrm>
          <a:prstGeom prst="roundRect">
            <a:avLst>
              <a:gd name="adj" fmla="val 6000"/>
            </a:avLst>
          </a:prstGeom>
          <a:solidFill>
            <a:srgbClr val="FFF4E5"/>
          </a:solidFill>
          <a:ln w="1905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 Display"/>
              </a:rPr>
              <a:t>CUSTO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34640" y="1627632"/>
            <a:ext cx="8842248" cy="11338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151D25"/>
                </a:solidFill>
                <a:latin typeface="Amazon Ember"/>
              </a:rPr>
              <a:t>Zero requisições, zero custo de computação.</a:t>
            </a:r>
          </a:p>
          <a:p>
            <a:pPr algn="l">
              <a:spcBef>
                <a:spcPts val="5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a conta acompanha o uso, não a previsão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7472" y="3017520"/>
            <a:ext cx="2139696" cy="1133856"/>
          </a:xfrm>
          <a:prstGeom prst="roundRect">
            <a:avLst>
              <a:gd name="adj" fmla="val 6000"/>
            </a:avLst>
          </a:prstGeom>
          <a:solidFill>
            <a:srgbClr val="ECF7FF"/>
          </a:solidFill>
          <a:ln w="19050">
            <a:solidFill>
              <a:srgbClr val="41B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 Display"/>
              </a:rPr>
              <a:t>ESCALA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4640" y="3017520"/>
            <a:ext cx="8842248" cy="11338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151D25"/>
                </a:solidFill>
                <a:latin typeface="Amazon Ember"/>
              </a:rPr>
              <a:t>1 ou 1.000 ao mesmo tempo, mesma configuração.</a:t>
            </a:r>
          </a:p>
          <a:p>
            <a:pPr algn="l">
              <a:spcBef>
                <a:spcPts val="5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escalar deixa de ser tarefa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" y="4407408"/>
            <a:ext cx="2139696" cy="1133856"/>
          </a:xfrm>
          <a:prstGeom prst="roundRect">
            <a:avLst>
              <a:gd name="adj" fmla="val 6000"/>
            </a:avLst>
          </a:prstGeom>
          <a:solidFill>
            <a:srgbClr val="F6EE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 Display"/>
              </a:rPr>
              <a:t>OPERAÇÃO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40" y="4407408"/>
            <a:ext cx="8842248" cy="11338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151D25"/>
                </a:solidFill>
                <a:latin typeface="Amazon Ember"/>
              </a:rPr>
              <a:t>Nenhum sistema operacional para atualizar.</a:t>
            </a:r>
          </a:p>
          <a:p>
            <a:pPr algn="l">
              <a:spcBef>
                <a:spcPts val="5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ninguém aplica patch de kernel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47472" y="5742432"/>
            <a:ext cx="11494008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7472" y="5852160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Continua seu: o bug, a permissão, o timeout.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Quando não usar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280160"/>
            <a:ext cx="11494008" cy="49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626E7A"/>
                </a:solidFill>
                <a:latin typeface="Amazon Ember"/>
              </a:rPr>
              <a:t>Serverless resolve muita coisa. Não resolve tudo.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2139696"/>
            <a:ext cx="5495544" cy="1572768"/>
          </a:xfrm>
          <a:prstGeom prst="roundRect">
            <a:avLst>
              <a:gd name="adj" fmla="val 5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Rectangle 4"/>
          <p:cNvSpPr/>
          <p:nvPr/>
        </p:nvSpPr>
        <p:spPr>
          <a:xfrm>
            <a:off x="713232" y="2560320"/>
            <a:ext cx="118872" cy="118872"/>
          </a:xfrm>
          <a:prstGeom prst="rect">
            <a:avLst/>
          </a:prstGeom>
          <a:solidFill>
            <a:srgbClr val="E715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2450592"/>
            <a:ext cx="44897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51D25"/>
                </a:solidFill>
                <a:latin typeface="Amazon Ember Display"/>
              </a:rPr>
              <a:t>Processo longo</a:t>
            </a:r>
          </a:p>
          <a:p>
            <a:pPr algn="l">
              <a:lnSpc>
                <a:spcPts val="2600"/>
              </a:lnSpc>
              <a:spcBef>
                <a:spcPts val="600"/>
              </a:spcBef>
              <a:spcAft>
                <a:spcPts val="0"/>
              </a:spcAft>
            </a:pPr>
            <a:r>
              <a:rPr sz="2000" b="0" i="0">
                <a:solidFill>
                  <a:srgbClr val="626E7A"/>
                </a:solidFill>
                <a:latin typeface="Amazon Ember"/>
              </a:rPr>
              <a:t>15 min por invocação. Durable functions vão além.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45936" y="2139696"/>
            <a:ext cx="5495544" cy="1572768"/>
          </a:xfrm>
          <a:prstGeom prst="roundRect">
            <a:avLst>
              <a:gd name="adj" fmla="val 5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ectangle 7"/>
          <p:cNvSpPr/>
          <p:nvPr/>
        </p:nvSpPr>
        <p:spPr>
          <a:xfrm>
            <a:off x="6711696" y="2560320"/>
            <a:ext cx="118872" cy="118872"/>
          </a:xfrm>
          <a:prstGeom prst="rect">
            <a:avLst/>
          </a:prstGeom>
          <a:solidFill>
            <a:srgbClr val="E715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004304" y="2450592"/>
            <a:ext cx="44897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51D25"/>
                </a:solidFill>
                <a:latin typeface="Amazon Ember Display"/>
              </a:rPr>
              <a:t>Carga alta e constante</a:t>
            </a:r>
          </a:p>
          <a:p>
            <a:pPr algn="l">
              <a:lnSpc>
                <a:spcPts val="2600"/>
              </a:lnSpc>
              <a:spcBef>
                <a:spcPts val="600"/>
              </a:spcBef>
              <a:spcAft>
                <a:spcPts val="0"/>
              </a:spcAft>
            </a:pPr>
            <a:r>
              <a:rPr sz="2000" b="0" i="0">
                <a:solidFill>
                  <a:srgbClr val="626E7A"/>
                </a:solidFill>
                <a:latin typeface="Amazon Ember"/>
              </a:rPr>
              <a:t>Contêiner pode sair mais barato.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" y="4096512"/>
            <a:ext cx="5495544" cy="1572768"/>
          </a:xfrm>
          <a:prstGeom prst="roundRect">
            <a:avLst>
              <a:gd name="adj" fmla="val 5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713232" y="4517136"/>
            <a:ext cx="118872" cy="118872"/>
          </a:xfrm>
          <a:prstGeom prst="rect">
            <a:avLst/>
          </a:prstGeom>
          <a:solidFill>
            <a:srgbClr val="E715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4407408"/>
            <a:ext cx="44897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51D25"/>
                </a:solidFill>
                <a:latin typeface="Amazon Ember Display"/>
              </a:rPr>
              <a:t>Latência sensível</a:t>
            </a:r>
          </a:p>
          <a:p>
            <a:pPr algn="l">
              <a:lnSpc>
                <a:spcPts val="2600"/>
              </a:lnSpc>
              <a:spcBef>
                <a:spcPts val="600"/>
              </a:spcBef>
              <a:spcAft>
                <a:spcPts val="0"/>
              </a:spcAft>
            </a:pPr>
            <a:r>
              <a:rPr sz="2000" b="0" i="0">
                <a:solidFill>
                  <a:srgbClr val="626E7A"/>
                </a:solidFill>
                <a:latin typeface="Amazon Ember"/>
              </a:rPr>
              <a:t>Cold start pode não ser tolerável.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45936" y="4096512"/>
            <a:ext cx="5495544" cy="1572768"/>
          </a:xfrm>
          <a:prstGeom prst="roundRect">
            <a:avLst>
              <a:gd name="adj" fmla="val 5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711696" y="4517136"/>
            <a:ext cx="118872" cy="118872"/>
          </a:xfrm>
          <a:prstGeom prst="rect">
            <a:avLst/>
          </a:prstGeom>
          <a:solidFill>
            <a:srgbClr val="E715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004304" y="4407408"/>
            <a:ext cx="44897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51D25"/>
                </a:solidFill>
                <a:latin typeface="Amazon Ember Display"/>
              </a:rPr>
              <a:t>Conexão persistente</a:t>
            </a:r>
          </a:p>
          <a:p>
            <a:pPr algn="l">
              <a:lnSpc>
                <a:spcPts val="2600"/>
              </a:lnSpc>
              <a:spcBef>
                <a:spcPts val="600"/>
              </a:spcBef>
              <a:spcAft>
                <a:spcPts val="0"/>
              </a:spcAft>
            </a:pPr>
            <a:r>
              <a:rPr sz="2000" b="0" i="0">
                <a:solidFill>
                  <a:srgbClr val="626E7A"/>
                </a:solidFill>
                <a:latin typeface="Amazon Ember"/>
              </a:rPr>
              <a:t>Ou estado guardado em memória.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O mural de recados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280160"/>
            <a:ext cx="11494008" cy="49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626E7A"/>
                </a:solidFill>
                <a:latin typeface="Amazon Ember"/>
              </a:rPr>
              <a:t>Uma página, dois endpoints, uma tabela.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2011680"/>
            <a:ext cx="4663440" cy="352958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347472" y="2011680"/>
            <a:ext cx="4663440" cy="475488"/>
          </a:xfrm>
          <a:prstGeom prst="roundRect">
            <a:avLst>
              <a:gd name="adj" fmla="val 4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Rectangle 5"/>
          <p:cNvSpPr/>
          <p:nvPr/>
        </p:nvSpPr>
        <p:spPr>
          <a:xfrm>
            <a:off x="548640" y="2212848"/>
            <a:ext cx="91440" cy="91440"/>
          </a:xfrm>
          <a:prstGeom prst="rect">
            <a:avLst/>
          </a:prstGeom>
          <a:solidFill>
            <a:srgbClr val="C8C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Rectangle 6"/>
          <p:cNvSpPr/>
          <p:nvPr/>
        </p:nvSpPr>
        <p:spPr>
          <a:xfrm>
            <a:off x="731520" y="2212848"/>
            <a:ext cx="91440" cy="91440"/>
          </a:xfrm>
          <a:prstGeom prst="rect">
            <a:avLst/>
          </a:prstGeom>
          <a:solidFill>
            <a:srgbClr val="C8C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ectangle 7"/>
          <p:cNvSpPr/>
          <p:nvPr/>
        </p:nvSpPr>
        <p:spPr>
          <a:xfrm>
            <a:off x="914400" y="2212848"/>
            <a:ext cx="91440" cy="91440"/>
          </a:xfrm>
          <a:prstGeom prst="rect">
            <a:avLst/>
          </a:prstGeom>
          <a:solidFill>
            <a:srgbClr val="C8C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207008" y="2011680"/>
            <a:ext cx="36576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Mono"/>
              </a:rPr>
              <a:t>mural.s3-website...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688336"/>
            <a:ext cx="404164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51D25"/>
                </a:solidFill>
                <a:latin typeface="Amazon Ember Display"/>
              </a:rPr>
              <a:t>Mural de recados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36976"/>
            <a:ext cx="4041648" cy="658368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 w="12700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2960" y="3236976"/>
            <a:ext cx="3712464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D25"/>
                </a:solidFill>
                <a:latin typeface="Amazon Ember"/>
              </a:rPr>
              <a:t>Ana  </a:t>
            </a:r>
            <a:r>
              <a:rPr sz="1600" b="0" i="0">
                <a:solidFill>
                  <a:srgbClr val="626E7A"/>
                </a:solidFill>
                <a:latin typeface="Amazon Ember"/>
              </a:rPr>
              <a:t>Oi, HackTown!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023360"/>
            <a:ext cx="4041648" cy="658368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 w="12700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22960" y="4023360"/>
            <a:ext cx="3712464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D25"/>
                </a:solidFill>
                <a:latin typeface="Amazon Ember"/>
              </a:rPr>
              <a:t>Bruno  </a:t>
            </a:r>
            <a:r>
              <a:rPr sz="1600" b="0" i="0">
                <a:solidFill>
                  <a:srgbClr val="626E7A"/>
                </a:solidFill>
                <a:latin typeface="Amazon Ember"/>
              </a:rPr>
              <a:t>primeira vez em serverless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4846320"/>
            <a:ext cx="2962656" cy="5120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7781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2960" y="4846320"/>
            <a:ext cx="2615184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escreva um recado…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694176" y="4846320"/>
            <a:ext cx="1005840" cy="512064"/>
          </a:xfrm>
          <a:prstGeom prst="roundRect">
            <a:avLst>
              <a:gd name="adj" fmla="val 50000"/>
            </a:avLst>
          </a:prstGeom>
          <a:solidFill>
            <a:srgbClr val="ED7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mazon Ember Display"/>
              </a:rPr>
              <a:t>enviar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472" y="566928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index.html</a:t>
            </a:r>
            <a:r>
              <a:rPr sz="1600" b="0" i="0">
                <a:solidFill>
                  <a:srgbClr val="626E7A"/>
                </a:solidFill>
                <a:latin typeface="Amazon Ember"/>
              </a:rPr>
              <a:t> · um arquivo, num bucket S3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577840" y="2011680"/>
            <a:ext cx="1188720" cy="457200"/>
          </a:xfrm>
          <a:prstGeom prst="roundRect">
            <a:avLst>
              <a:gd name="adj" fmla="val 50000"/>
            </a:avLst>
          </a:prstGeom>
          <a:solidFill>
            <a:srgbClr val="ED7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mazon Ember Display"/>
              </a:rPr>
              <a:t>POST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12864" y="2011680"/>
            <a:ext cx="4892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>
                <a:solidFill>
                  <a:srgbClr val="151D25"/>
                </a:solidFill>
                <a:latin typeface="Amazon Ember Mono"/>
              </a:rPr>
              <a:t>/recados</a:t>
            </a:r>
            <a:r>
              <a:rPr sz="1500" b="0" i="0">
                <a:solidFill>
                  <a:srgbClr val="626E7A"/>
                </a:solidFill>
                <a:latin typeface="Amazon Ember"/>
              </a:rPr>
              <a:t>   grava um recado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577840" y="2578608"/>
            <a:ext cx="6263640" cy="914400"/>
          </a:xfrm>
          <a:prstGeom prst="roundRect">
            <a:avLst>
              <a:gd name="adj" fmla="val 35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5760720" y="2721254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Mono"/>
              </a:rPr>
              <a:t>{ "nome": "Ana", "mensagem": "Oi, HackTown!" }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77840" y="3675888"/>
            <a:ext cx="1188720" cy="457200"/>
          </a:xfrm>
          <a:prstGeom prst="roundRect">
            <a:avLst>
              <a:gd name="adj" fmla="val 50000"/>
            </a:avLst>
          </a:prstGeom>
          <a:solidFill>
            <a:srgbClr val="C925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mazon Ember Display"/>
              </a:rPr>
              <a:t>GET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12864" y="3675888"/>
            <a:ext cx="4892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>
                <a:solidFill>
                  <a:srgbClr val="151D25"/>
                </a:solidFill>
                <a:latin typeface="Amazon Ember Mono"/>
              </a:rPr>
              <a:t>/recados</a:t>
            </a:r>
            <a:r>
              <a:rPr sz="1500" b="0" i="0">
                <a:solidFill>
                  <a:srgbClr val="626E7A"/>
                </a:solidFill>
                <a:latin typeface="Amazon Ember"/>
              </a:rPr>
              <a:t>   do mais recente para o mais antigo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77840" y="4242816"/>
            <a:ext cx="6263640" cy="1133856"/>
          </a:xfrm>
          <a:prstGeom prst="roundRect">
            <a:avLst>
              <a:gd name="adj" fmla="val 35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760720" y="4385462"/>
            <a:ext cx="5897880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Mono"/>
              </a:rPr>
              <a:t>[{ "id": "8f3c…", "nome": "Ana",</a:t>
            </a:r>
          </a:p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Mono"/>
              </a:rPr>
              <a:t>   "mensagem": "Oi, HackTown!",</a:t>
            </a:r>
          </a:p>
          <a:p>
            <a:pPr algn="l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Mono"/>
              </a:rPr>
              <a:t>   "criado_em": "2026-09-04T18:22Z" }]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77840" y="5504688"/>
            <a:ext cx="6263640" cy="566928"/>
          </a:xfrm>
          <a:prstGeom prst="roundRect">
            <a:avLst>
              <a:gd name="adj" fmla="val 5000"/>
            </a:avLst>
          </a:prstGeom>
          <a:solidFill>
            <a:srgbClr val="F7F9F1"/>
          </a:solidFill>
          <a:ln w="15875">
            <a:solidFill>
              <a:srgbClr val="7AA1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28" name="Picture 27" descr="s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432" y="5586984"/>
            <a:ext cx="402336" cy="40233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291072" y="5504688"/>
            <a:ext cx="544068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"/>
              </a:rPr>
              <a:t>A página chama a API. Nada roda no seu servidor.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Como uma requisição atravessa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" y="1975104"/>
            <a:ext cx="1956816" cy="1883664"/>
          </a:xfrm>
          <a:prstGeom prst="roundRect">
            <a:avLst>
              <a:gd name="adj" fmla="val 5500"/>
            </a:avLst>
          </a:prstGeom>
          <a:solidFill>
            <a:srgbClr val="F5F8EE"/>
          </a:solidFill>
          <a:ln w="19050">
            <a:solidFill>
              <a:srgbClr val="7AA1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4" name="Picture 3" descr="s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49" y="2129272"/>
            <a:ext cx="821863" cy="8218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0624" y="3067629"/>
            <a:ext cx="1810512" cy="7534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623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51D25"/>
                </a:solidFill>
                <a:latin typeface="Amazon Ember Display"/>
              </a:rPr>
              <a:t>Amazon S3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31770" y="1975104"/>
            <a:ext cx="1956816" cy="1883664"/>
          </a:xfrm>
          <a:prstGeom prst="roundRect">
            <a:avLst>
              <a:gd name="adj" fmla="val 5500"/>
            </a:avLst>
          </a:prstGeom>
          <a:solidFill>
            <a:srgbClr val="F3F5F7"/>
          </a:solidFill>
          <a:ln w="19050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3435858" y="2212848"/>
            <a:ext cx="548640" cy="786384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25400">
            <a:solidFill>
              <a:srgbClr val="151D2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ectangle 7"/>
          <p:cNvSpPr/>
          <p:nvPr/>
        </p:nvSpPr>
        <p:spPr>
          <a:xfrm>
            <a:off x="3627882" y="2286000"/>
            <a:ext cx="164592" cy="36576"/>
          </a:xfrm>
          <a:prstGeom prst="rect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804922" y="3067629"/>
            <a:ext cx="1810512" cy="7534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51D25"/>
                </a:solidFill>
                <a:latin typeface="Amazon Ember Display"/>
              </a:rPr>
              <a:t>Celular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6068" y="1975104"/>
            <a:ext cx="1956816" cy="1883664"/>
          </a:xfrm>
          <a:prstGeom prst="roundRect">
            <a:avLst>
              <a:gd name="adj" fmla="val 5500"/>
            </a:avLst>
          </a:prstGeom>
          <a:solidFill>
            <a:srgbClr val="F6F2FF"/>
          </a:solidFill>
          <a:ln w="19050">
            <a:solidFill>
              <a:srgbClr val="8C4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1" name="Picture 10" descr="apig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545" y="2129272"/>
            <a:ext cx="821863" cy="8218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89220" y="3067629"/>
            <a:ext cx="1810512" cy="7534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623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51D25"/>
                </a:solidFill>
                <a:latin typeface="Amazon Ember Display"/>
              </a:rPr>
              <a:t>Amazon API Gateway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00366" y="1975104"/>
            <a:ext cx="1956816" cy="1883664"/>
          </a:xfrm>
          <a:prstGeom prst="roundRect">
            <a:avLst>
              <a:gd name="adj" fmla="val 5500"/>
            </a:avLst>
          </a:prstGeom>
          <a:solidFill>
            <a:srgbClr val="FDF5ED"/>
          </a:solidFill>
          <a:ln w="19050">
            <a:solidFill>
              <a:srgbClr val="ED7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4" name="Picture 13" descr="lamb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7843" y="2129272"/>
            <a:ext cx="821863" cy="82186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73518" y="3067629"/>
            <a:ext cx="1810512" cy="7534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623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51D25"/>
                </a:solidFill>
                <a:latin typeface="Amazon Ember Display"/>
              </a:rPr>
              <a:t>AWS Lambda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884664" y="1975104"/>
            <a:ext cx="1956816" cy="1883664"/>
          </a:xfrm>
          <a:prstGeom prst="roundRect">
            <a:avLst>
              <a:gd name="adj" fmla="val 5500"/>
            </a:avLst>
          </a:prstGeom>
          <a:solidFill>
            <a:srgbClr val="FBEFFB"/>
          </a:solidFill>
          <a:ln w="19050">
            <a:solidFill>
              <a:srgbClr val="C925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7" name="Picture 16" descr="dynam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2141" y="2129272"/>
            <a:ext cx="821863" cy="82186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957816" y="3067629"/>
            <a:ext cx="1810512" cy="7534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623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51D25"/>
                </a:solidFill>
                <a:latin typeface="Amazon Ember Display"/>
              </a:rPr>
              <a:t>Amazon DynamoDB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364135" y="2916936"/>
            <a:ext cx="204918" cy="0"/>
          </a:xfrm>
          <a:prstGeom prst="line">
            <a:avLst/>
          </a:prstGeom>
          <a:ln w="31750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Isosceles Triangle 19"/>
          <p:cNvSpPr/>
          <p:nvPr/>
        </p:nvSpPr>
        <p:spPr>
          <a:xfrm rot="5400000">
            <a:off x="2534763" y="2831897"/>
            <a:ext cx="137160" cy="170078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4748433" y="2916936"/>
            <a:ext cx="204918" cy="0"/>
          </a:xfrm>
          <a:prstGeom prst="line">
            <a:avLst/>
          </a:prstGeom>
          <a:ln w="31750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5400000">
            <a:off x="4919061" y="2831897"/>
            <a:ext cx="137160" cy="170078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7132731" y="2916936"/>
            <a:ext cx="204918" cy="0"/>
          </a:xfrm>
          <a:prstGeom prst="line">
            <a:avLst/>
          </a:prstGeom>
          <a:ln w="31750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Isosceles Triangle 23"/>
          <p:cNvSpPr/>
          <p:nvPr/>
        </p:nvSpPr>
        <p:spPr>
          <a:xfrm rot="5400000">
            <a:off x="7303359" y="2831897"/>
            <a:ext cx="137160" cy="170078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9517029" y="2916936"/>
            <a:ext cx="204918" cy="0"/>
          </a:xfrm>
          <a:prstGeom prst="line">
            <a:avLst/>
          </a:prstGeom>
          <a:ln w="31750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 rot="5400000">
            <a:off x="9687657" y="2831897"/>
            <a:ext cx="137160" cy="170078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5"/>
          <p:cNvSpPr txBox="1"/>
          <p:nvPr/>
        </p:nvSpPr>
        <p:spPr>
          <a:xfrm>
            <a:off x="347472" y="1078992"/>
            <a:ext cx="1149400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626E7A"/>
                </a:solidFill>
                <a:latin typeface="Amazon Ember Display"/>
              </a:rPr>
              <a:t>São dois momentos, não um.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472" y="1481328"/>
            <a:ext cx="43411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26E7A"/>
                </a:solidFill>
                <a:latin typeface="Amazon Ember Display"/>
              </a:rPr>
              <a:t>1 · A PÁGINA CARREGA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31770" y="1481328"/>
            <a:ext cx="910971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26E7A"/>
                </a:solidFill>
                <a:latin typeface="Amazon Ember Display"/>
              </a:rPr>
              <a:t>2 · A PÁGINA CHAMA A API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478774" y="3913632"/>
            <a:ext cx="0" cy="384048"/>
          </a:xfrm>
          <a:prstGeom prst="line">
            <a:avLst/>
          </a:prstGeom>
          <a:ln w="22225">
            <a:solidFill>
              <a:srgbClr val="77818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015734" y="4297680"/>
            <a:ext cx="2926080" cy="877824"/>
          </a:xfrm>
          <a:prstGeom prst="roundRect">
            <a:avLst>
              <a:gd name="adj" fmla="val 5500"/>
            </a:avLst>
          </a:prstGeom>
          <a:solidFill>
            <a:srgbClr val="FDEEF5"/>
          </a:solidFill>
          <a:ln w="19050">
            <a:solidFill>
              <a:srgbClr val="E715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31" name="Picture 30" descr="c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902" y="4443984"/>
            <a:ext cx="566928" cy="5669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930134" y="4297680"/>
            <a:ext cx="1828800" cy="8778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51D25"/>
                </a:solidFill>
                <a:latin typeface="Amazon Ember Display"/>
              </a:rPr>
              <a:t>Amazon CloudWatch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347472" y="5541264"/>
            <a:ext cx="11494008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47472" y="5669280"/>
            <a:ext cx="1149400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"/>
              </a:rPr>
              <a:t>A página</a:t>
            </a:r>
            <a:r>
              <a:rPr sz="1900" b="0" i="0">
                <a:solidFill>
                  <a:srgbClr val="77818C"/>
                </a:solidFill>
                <a:latin typeface="Amazon Ember"/>
              </a:rPr>
              <a:t> · </a:t>
            </a:r>
            <a:r>
              <a:rPr sz="1900" b="1" i="0">
                <a:solidFill>
                  <a:srgbClr val="151D25"/>
                </a:solidFill>
                <a:latin typeface="Amazon Ember"/>
              </a:rPr>
              <a:t>a porta</a:t>
            </a:r>
            <a:r>
              <a:rPr sz="1900" b="0" i="0">
                <a:solidFill>
                  <a:srgbClr val="77818C"/>
                </a:solidFill>
                <a:latin typeface="Amazon Ember"/>
              </a:rPr>
              <a:t> · </a:t>
            </a:r>
            <a:r>
              <a:rPr sz="1900" b="1" i="0">
                <a:solidFill>
                  <a:srgbClr val="151D25"/>
                </a:solidFill>
                <a:latin typeface="Amazon Ember"/>
              </a:rPr>
              <a:t>o código</a:t>
            </a:r>
            <a:r>
              <a:rPr sz="1900" b="0" i="0">
                <a:solidFill>
                  <a:srgbClr val="77818C"/>
                </a:solidFill>
                <a:latin typeface="Amazon Ember"/>
              </a:rPr>
              <a:t> · </a:t>
            </a:r>
            <a:r>
              <a:rPr sz="1900" b="1" i="0">
                <a:solidFill>
                  <a:srgbClr val="151D25"/>
                </a:solidFill>
                <a:latin typeface="Amazon Ember"/>
              </a:rPr>
              <a:t>os dados</a:t>
            </a:r>
            <a:r>
              <a:rPr sz="1900" b="0" i="0">
                <a:solidFill>
                  <a:srgbClr val="626E7A"/>
                </a:solidFill>
                <a:latin typeface="Amazon Ember"/>
              </a:rPr>
              <a:t> · e o log de tudo o que aconteceu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Por que esses e não outros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280160"/>
            <a:ext cx="1149400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626E7A"/>
                </a:solidFill>
                <a:latin typeface="Amazon Ember"/>
              </a:rPr>
              <a:t>Escolhas enxutas para uma primeira aplicação.</a:t>
            </a:r>
          </a:p>
        </p:txBody>
      </p:sp>
      <p:pic>
        <p:nvPicPr>
          <p:cNvPr id="4" name="Picture 3" descr="s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847088"/>
            <a:ext cx="475488" cy="4754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4128" y="1847088"/>
            <a:ext cx="3054096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Amazon S3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87952" y="1847088"/>
            <a:ext cx="756208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"/>
              </a:rPr>
              <a:t>A página. </a:t>
            </a:r>
            <a:r>
              <a:rPr sz="2200" b="0" i="0">
                <a:solidFill>
                  <a:srgbClr val="151D25"/>
                </a:solidFill>
                <a:latin typeface="Amazon Ember"/>
              </a:rPr>
              <a:t>Um index.html, sem build, sem framework.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87952" y="2377440"/>
            <a:ext cx="756208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Site estático em bucket. Alternativa: CloudFront na frente, se quiser HTTPS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47472" y="2761488"/>
            <a:ext cx="11494008" cy="0"/>
          </a:xfrm>
          <a:prstGeom prst="line">
            <a:avLst/>
          </a:prstGeom>
          <a:ln w="12700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pig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2816352"/>
            <a:ext cx="475488" cy="4754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4128" y="2816352"/>
            <a:ext cx="3054096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Amazon API Gateway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87952" y="2816352"/>
            <a:ext cx="756208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"/>
              </a:rPr>
              <a:t>A porta. </a:t>
            </a:r>
            <a:r>
              <a:rPr sz="2200" b="0" i="0">
                <a:solidFill>
                  <a:srgbClr val="151D25"/>
                </a:solidFill>
                <a:latin typeface="Amazon Ember"/>
              </a:rPr>
              <a:t>URL, rotas, HTTPS, CORS.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87952" y="3346704"/>
            <a:ext cx="756208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Alternativas: REST API (mais caro) · Function URL (sem rotas)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47472" y="3730752"/>
            <a:ext cx="11494008" cy="0"/>
          </a:xfrm>
          <a:prstGeom prst="line">
            <a:avLst/>
          </a:prstGeom>
          <a:ln w="12700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amb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3785616"/>
            <a:ext cx="475488" cy="4754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4128" y="3785616"/>
            <a:ext cx="3054096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AWS Lambda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87952" y="3785616"/>
            <a:ext cx="756208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"/>
              </a:rPr>
              <a:t>O código. </a:t>
            </a:r>
            <a:r>
              <a:rPr sz="2200" b="0" i="0">
                <a:solidFill>
                  <a:srgbClr val="151D25"/>
                </a:solidFill>
                <a:latin typeface="Amazon Ember"/>
              </a:rPr>
              <a:t>Python, sem empacotar nada.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87952" y="4315968"/>
            <a:ext cx="756208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O boto3 já vem no runtime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47472" y="4700016"/>
            <a:ext cx="11494008" cy="0"/>
          </a:xfrm>
          <a:prstGeom prst="line">
            <a:avLst/>
          </a:prstGeom>
          <a:ln w="12700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dynam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472" y="4754880"/>
            <a:ext cx="475488" cy="4754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24128" y="4754880"/>
            <a:ext cx="3054096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Amazon DynamoDB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87952" y="4754880"/>
            <a:ext cx="756208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"/>
              </a:rPr>
              <a:t>Os dados. </a:t>
            </a:r>
            <a:r>
              <a:rPr sz="2200" b="0" i="0">
                <a:solidFill>
                  <a:srgbClr val="151D25"/>
                </a:solidFill>
                <a:latin typeface="Amazon Ember"/>
              </a:rPr>
              <a:t>Sem conexão, sem pool, cobra por requisição.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87952" y="5285232"/>
            <a:ext cx="756208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Alternativa: RDS, se você precisa de SQL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  <p:cxnSp>
        <p:nvCxnSpPr>
          <p:cNvPr id="23" name="Connector 23"/>
          <p:cNvCxnSpPr/>
          <p:nvPr/>
        </p:nvCxnSpPr>
        <p:spPr>
          <a:xfrm>
            <a:off x="347472" y="5760720"/>
            <a:ext cx="11494008" cy="0"/>
          </a:xfrm>
          <a:prstGeom prst="line">
            <a:avLst/>
          </a:prstGeom>
          <a:ln w="12700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4"/>
          <p:cNvSpPr txBox="1"/>
          <p:nvPr/>
        </p:nvSpPr>
        <p:spPr>
          <a:xfrm>
            <a:off x="347472" y="5833872"/>
            <a:ext cx="1149400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Cada escolha tem alternativa. Estas são as mais curtas.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O pedido, em português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060704"/>
            <a:ext cx="11494008" cy="4274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6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626E7A"/>
                </a:solidFill>
                <a:latin typeface="Amazon Ember"/>
              </a:rPr>
              <a:t>É isto que eu vou colar no Kiro daqui a pouco.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1645920"/>
            <a:ext cx="11494008" cy="4133088"/>
          </a:xfrm>
          <a:prstGeom prst="roundRect">
            <a:avLst>
              <a:gd name="adj" fmla="val 3500"/>
            </a:avLst>
          </a:prstGeom>
          <a:solidFill>
            <a:srgbClr val="F6F2FF"/>
          </a:solidFill>
          <a:ln w="15875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676656" y="1902684"/>
            <a:ext cx="10835640" cy="3730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Quero um mural de recados na AWS: uma página e uma API.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 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POST /recados recebe {nome, mensagem} e grava com id e data de criação.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GET /recados lista todos, do mais recente para o mais antigo.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 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Use AWS SAM: uma função Lambda em Python 3.14, API Gateway HTTP API com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CORS liberado e uma tabela DynamoDB sob demanda. Sem autenticação.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 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A página é um index.html único, sem framework, num bucket S3 com site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estático: mostra a lista e tem um formulário para publicar.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 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 Mono"/>
              </a:rPr>
              <a:t>Depois do deploy, gere um qr.png apontando para a URL do site.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472" y="5870448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26E7A"/>
                </a:solidFill>
                <a:latin typeface="Amazon Ember"/>
              </a:rPr>
              <a:t>Duas armadilhas nesse pedido: CORS e a URL da API dentro do HTML. É onde a demo quebra, se quebrar.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Agora ao vivo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060704"/>
            <a:ext cx="11494008" cy="4274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6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626E7A"/>
                </a:solidFill>
                <a:latin typeface="Amazon Ember"/>
              </a:rPr>
              <a:t>Vou abrir o Kiro e construir isso na frente de vocês. Seis paradas.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1920240"/>
            <a:ext cx="1748028" cy="2103120"/>
          </a:xfrm>
          <a:prstGeom prst="roundRect">
            <a:avLst>
              <a:gd name="adj" fmla="val 5000"/>
            </a:avLst>
          </a:prstGeom>
          <a:solidFill>
            <a:srgbClr val="F9F3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48640" y="2121408"/>
            <a:ext cx="134569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AC5BFF"/>
                </a:solidFill>
                <a:latin typeface="Amazon Ember Display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670048"/>
            <a:ext cx="134569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pedido</a:t>
            </a:r>
          </a:p>
          <a:p>
            <a:pPr algn="l">
              <a:lnSpc>
                <a:spcPts val="2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colo o prompt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132076" y="2971800"/>
            <a:ext cx="128016" cy="0"/>
          </a:xfrm>
          <a:prstGeom prst="line">
            <a:avLst/>
          </a:prstGeom>
          <a:ln w="1905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296668" y="1920240"/>
            <a:ext cx="1748028" cy="2103120"/>
          </a:xfrm>
          <a:prstGeom prst="roundRect">
            <a:avLst>
              <a:gd name="adj" fmla="val 5000"/>
            </a:avLst>
          </a:prstGeom>
          <a:solidFill>
            <a:srgbClr val="F9F3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497836" y="2121408"/>
            <a:ext cx="134569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AC5BFF"/>
                </a:solidFill>
                <a:latin typeface="Amazon Ember Display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7836" y="2670048"/>
            <a:ext cx="134569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requisitos</a:t>
            </a:r>
          </a:p>
          <a:p>
            <a:pPr algn="l">
              <a:lnSpc>
                <a:spcPts val="2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ele reescreve, eu confiro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81272" y="2971800"/>
            <a:ext cx="128016" cy="0"/>
          </a:xfrm>
          <a:prstGeom prst="line">
            <a:avLst/>
          </a:prstGeom>
          <a:ln w="1905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245864" y="1920240"/>
            <a:ext cx="1748028" cy="2103120"/>
          </a:xfrm>
          <a:prstGeom prst="roundRect">
            <a:avLst>
              <a:gd name="adj" fmla="val 5000"/>
            </a:avLst>
          </a:prstGeom>
          <a:solidFill>
            <a:srgbClr val="F1F9FF"/>
          </a:solidFill>
          <a:ln w="19050">
            <a:solidFill>
              <a:srgbClr val="41B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447032" y="2121408"/>
            <a:ext cx="134569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41B3FF"/>
                </a:solidFill>
                <a:latin typeface="Amazon Ember Display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7032" y="2670048"/>
            <a:ext cx="134569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design</a:t>
            </a:r>
          </a:p>
          <a:p>
            <a:pPr algn="l">
              <a:lnSpc>
                <a:spcPts val="2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o diagrama do slide 10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30468" y="2971800"/>
            <a:ext cx="128016" cy="0"/>
          </a:xfrm>
          <a:prstGeom prst="line">
            <a:avLst/>
          </a:prstGeom>
          <a:ln w="1905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195060" y="1920240"/>
            <a:ext cx="1748028" cy="210312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1905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396228" y="2121408"/>
            <a:ext cx="134569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9900"/>
                </a:solidFill>
                <a:latin typeface="Amazon Ember Display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96228" y="2670048"/>
            <a:ext cx="134569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código</a:t>
            </a:r>
          </a:p>
          <a:p>
            <a:pPr algn="l">
              <a:lnSpc>
                <a:spcPts val="2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template, função e página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979664" y="2971800"/>
            <a:ext cx="128016" cy="0"/>
          </a:xfrm>
          <a:prstGeom prst="line">
            <a:avLst/>
          </a:prstGeom>
          <a:ln w="1905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144256" y="1920240"/>
            <a:ext cx="1748028" cy="210312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1905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345424" y="2121408"/>
            <a:ext cx="134569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9900"/>
                </a:solidFill>
                <a:latin typeface="Amazon Ember Display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5424" y="2670048"/>
            <a:ext cx="134569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deploy</a:t>
            </a:r>
          </a:p>
          <a:p>
            <a:pPr algn="l">
              <a:lnSpc>
                <a:spcPts val="2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sam build, sam deploy, sync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9928860" y="2971800"/>
            <a:ext cx="128016" cy="0"/>
          </a:xfrm>
          <a:prstGeom prst="line">
            <a:avLst/>
          </a:prstGeom>
          <a:ln w="1905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0093452" y="1920240"/>
            <a:ext cx="1748028" cy="2103120"/>
          </a:xfrm>
          <a:prstGeom prst="roundRect">
            <a:avLst>
              <a:gd name="adj" fmla="val 5000"/>
            </a:avLst>
          </a:prstGeom>
          <a:solidFill>
            <a:srgbClr val="EDFDF6"/>
          </a:solidFill>
          <a:ln w="19050">
            <a:solidFill>
              <a:srgbClr val="00E5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294620" y="2121408"/>
            <a:ext cx="134569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0E582"/>
                </a:solidFill>
                <a:latin typeface="Amazon Ember Display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94620" y="2670048"/>
            <a:ext cx="134569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D25"/>
                </a:solidFill>
                <a:latin typeface="Amazon Ember Display"/>
              </a:rPr>
              <a:t>teste</a:t>
            </a:r>
          </a:p>
          <a:p>
            <a:pPr algn="l">
              <a:lnSpc>
                <a:spcPts val="2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a página no ar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7472" y="4443984"/>
            <a:ext cx="11494008" cy="1060704"/>
          </a:xfrm>
          <a:prstGeom prst="roundRect">
            <a:avLst>
              <a:gd name="adj" fmla="val 5000"/>
            </a:avLst>
          </a:prstGeom>
          <a:solidFill>
            <a:srgbClr val="F6F2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13232" y="4443984"/>
            <a:ext cx="10762488" cy="10607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Display"/>
              </a:rPr>
              <a:t>O que observar: </a:t>
            </a:r>
            <a:r>
              <a:rPr sz="2100" b="0" i="0">
                <a:solidFill>
                  <a:srgbClr val="151D25"/>
                </a:solidFill>
                <a:latin typeface="Amazon Ember"/>
              </a:rPr>
              <a:t>eu leio antes de aprovar, em toda parada. O agente escreve; quem decide é quem está no palco.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347472" y="5742432"/>
            <a:ext cx="11494008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47472" y="5852160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"/>
              </a:rPr>
              <a:t>Já existe uma pilha igual no ar, subida antes desta sessão pelo mesmo prompt. É a que vocês vão usar.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18288" y="-18288"/>
            <a:ext cx="12228546" cy="6894576"/>
          </a:xfrm>
          <a:prstGeom prst="rect">
            <a:avLst/>
          </a:prstGeom>
          <a:solidFill>
            <a:srgbClr val="00E5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347472" y="1060704"/>
            <a:ext cx="585216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</a:pPr>
            <a:r>
              <a:rPr sz="5800" b="0" i="0">
                <a:solidFill>
                  <a:srgbClr val="151D25"/>
                </a:solidFill>
                <a:latin typeface="Amazon Ember Display"/>
              </a:rPr>
              <a:t>Abram no</a:t>
            </a:r>
          </a:p>
          <a:p>
            <a:pPr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</a:pPr>
            <a:r>
              <a:rPr sz="5800" b="0" i="0">
                <a:solidFill>
                  <a:srgbClr val="151D25"/>
                </a:solidFill>
                <a:latin typeface="Amazon Ember Display"/>
              </a:rPr>
              <a:t>celular.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3218688"/>
            <a:ext cx="58521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"/>
              </a:rPr>
              <a:t>Escreva um recado.</a:t>
            </a:r>
          </a:p>
          <a:p>
            <a:pPr algn="l">
              <a:lnSpc>
                <a:spcPts val="2800"/>
              </a:lnSpc>
              <a:spcBef>
                <a:spcPts val="1400"/>
              </a:spcBef>
              <a:spcAft>
                <a:spcPts val="0"/>
              </a:spcAft>
            </a:pPr>
            <a:r>
              <a:rPr sz="2200" b="0" i="0">
                <a:solidFill>
                  <a:srgbClr val="0B5A3B"/>
                </a:solidFill>
                <a:latin typeface="Amazon Ember"/>
              </a:rPr>
              <a:t>É uma página de verdade, num</a:t>
            </a:r>
          </a:p>
          <a:p>
            <a:pPr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0B5A3B"/>
                </a:solidFill>
                <a:latin typeface="Amazon Ember"/>
              </a:rPr>
              <a:t>bucket S3, com o AWS Developer House inteiro junto.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92440" y="1280160"/>
            <a:ext cx="3749040" cy="3749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31750">
            <a:solidFill>
              <a:srgbClr val="151D2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Rectangle 5"/>
          <p:cNvSpPr/>
          <p:nvPr/>
        </p:nvSpPr>
        <p:spPr>
          <a:xfrm>
            <a:off x="8366760" y="1554480"/>
            <a:ext cx="566928" cy="566928"/>
          </a:xfrm>
          <a:prstGeom prst="rect">
            <a:avLst/>
          </a:prstGeom>
          <a:noFill/>
          <a:ln w="76200">
            <a:solidFill>
              <a:srgbClr val="C8CF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Rectangle 6"/>
          <p:cNvSpPr/>
          <p:nvPr/>
        </p:nvSpPr>
        <p:spPr>
          <a:xfrm>
            <a:off x="11000232" y="1554480"/>
            <a:ext cx="566928" cy="566928"/>
          </a:xfrm>
          <a:prstGeom prst="rect">
            <a:avLst/>
          </a:prstGeom>
          <a:noFill/>
          <a:ln w="76200">
            <a:solidFill>
              <a:srgbClr val="C8CF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ectangle 7"/>
          <p:cNvSpPr/>
          <p:nvPr/>
        </p:nvSpPr>
        <p:spPr>
          <a:xfrm>
            <a:off x="8366760" y="4187952"/>
            <a:ext cx="566928" cy="566928"/>
          </a:xfrm>
          <a:prstGeom prst="rect">
            <a:avLst/>
          </a:prstGeom>
          <a:noFill/>
          <a:ln w="76200">
            <a:solidFill>
              <a:srgbClr val="C8CF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898648"/>
            <a:ext cx="374904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26E7A"/>
                </a:solidFill>
                <a:latin typeface="Amazon Ember Mono"/>
              </a:rPr>
              <a:t>[QR-APP]</a:t>
            </a:r>
            <a:br/>
            <a:r>
              <a:rPr sz="1600" b="0" i="0">
                <a:solidFill>
                  <a:srgbClr val="626E7A"/>
                </a:solidFill>
                <a:latin typeface="Amazon Ember Mono"/>
              </a:rPr>
              <a:t>o qr.png do site,</a:t>
            </a:r>
            <a:br/>
            <a:r>
              <a:rPr sz="1600" b="0" i="0">
                <a:solidFill>
                  <a:srgbClr val="626E7A"/>
                </a:solidFill>
                <a:latin typeface="Amazon Ember Mono"/>
              </a:rPr>
              <a:t>gerado no deploy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5230368"/>
            <a:ext cx="3749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B5A3B"/>
                </a:solidFill>
                <a:latin typeface="Amazon Ember Mono"/>
              </a:rPr>
              <a:t>ou digite: [URL-SITE]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151D25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O que continua seu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280160"/>
            <a:ext cx="1149400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626E7A"/>
                </a:solidFill>
                <a:latin typeface="Amazon Ember"/>
              </a:rPr>
              <a:t>O agente escreve. Entender o que ele escreveu continua sendo seu.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1920240"/>
            <a:ext cx="3017520" cy="749808"/>
          </a:xfrm>
          <a:prstGeom prst="roundRect">
            <a:avLst>
              <a:gd name="adj" fmla="val 6000"/>
            </a:avLst>
          </a:prstGeom>
          <a:solidFill>
            <a:srgbClr val="FDEEF5"/>
          </a:solidFill>
          <a:ln w="19050">
            <a:solidFill>
              <a:srgbClr val="E715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Mono"/>
              </a:rPr>
              <a:t>CORS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511296" y="2295144"/>
            <a:ext cx="301752" cy="0"/>
          </a:xfrm>
          <a:prstGeom prst="line">
            <a:avLst/>
          </a:prstGeom>
          <a:ln w="2540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/>
        </p:nvSpPr>
        <p:spPr>
          <a:xfrm rot="5400000">
            <a:off x="3785616" y="2227113"/>
            <a:ext cx="109728" cy="136063"/>
          </a:xfrm>
          <a:prstGeom prst="triangle">
            <a:avLst/>
          </a:prstGeom>
          <a:solidFill>
            <a:srgbClr val="7781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133088" y="1920240"/>
            <a:ext cx="7653528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51D25"/>
                </a:solidFill>
                <a:latin typeface="Amazon Ember"/>
              </a:rPr>
              <a:t>A página abre e a lista fica vazia.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O navegador barrou. Libere CORS no HTTP API.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" y="2880360"/>
            <a:ext cx="3017520" cy="749808"/>
          </a:xfrm>
          <a:prstGeom prst="roundRect">
            <a:avLst>
              <a:gd name="adj" fmla="val 6000"/>
            </a:avLst>
          </a:prstGeom>
          <a:solidFill>
            <a:srgbClr val="FDEEF5"/>
          </a:solidFill>
          <a:ln w="19050">
            <a:solidFill>
              <a:srgbClr val="E715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Mono"/>
              </a:rPr>
              <a:t>AccessDenied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511296" y="3255264"/>
            <a:ext cx="301752" cy="0"/>
          </a:xfrm>
          <a:prstGeom prst="line">
            <a:avLst/>
          </a:prstGeom>
          <a:ln w="2540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Isosceles Triangle 9"/>
          <p:cNvSpPr/>
          <p:nvPr/>
        </p:nvSpPr>
        <p:spPr>
          <a:xfrm rot="5400000">
            <a:off x="3785616" y="3187233"/>
            <a:ext cx="109728" cy="136063"/>
          </a:xfrm>
          <a:prstGeom prst="triangle">
            <a:avLst/>
          </a:prstGeom>
          <a:solidFill>
            <a:srgbClr val="7781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33088" y="2880360"/>
            <a:ext cx="7653528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51D25"/>
                </a:solidFill>
                <a:latin typeface="Amazon Ember"/>
              </a:rPr>
              <a:t>A função não tem permissão para a tabela.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Olhe o log, depois o template.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" y="3840480"/>
            <a:ext cx="3017520" cy="749808"/>
          </a:xfrm>
          <a:prstGeom prst="roundRect">
            <a:avLst>
              <a:gd name="adj" fmla="val 6000"/>
            </a:avLst>
          </a:prstGeom>
          <a:solidFill>
            <a:srgbClr val="FDEEF5"/>
          </a:solidFill>
          <a:ln w="19050">
            <a:solidFill>
              <a:srgbClr val="E715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Mono"/>
              </a:rPr>
              <a:t>Timeout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511296" y="4215384"/>
            <a:ext cx="301752" cy="0"/>
          </a:xfrm>
          <a:prstGeom prst="line">
            <a:avLst/>
          </a:prstGeom>
          <a:ln w="2540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 rot="5400000">
            <a:off x="3785616" y="4147353"/>
            <a:ext cx="109728" cy="136063"/>
          </a:xfrm>
          <a:prstGeom prst="triangle">
            <a:avLst/>
          </a:prstGeom>
          <a:solidFill>
            <a:srgbClr val="7781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133088" y="3840480"/>
            <a:ext cx="7653528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51D25"/>
                </a:solidFill>
                <a:latin typeface="Amazon Ember"/>
              </a:rPr>
              <a:t>Padrão de 3 segundos.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Chamou uma API lenta? Ajuste.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" y="4800600"/>
            <a:ext cx="3017520" cy="749808"/>
          </a:xfrm>
          <a:prstGeom prst="roundRect">
            <a:avLst>
              <a:gd name="adj" fmla="val 6000"/>
            </a:avLst>
          </a:prstGeom>
          <a:solidFill>
            <a:srgbClr val="FDEEF5"/>
          </a:solidFill>
          <a:ln w="19050">
            <a:solidFill>
              <a:srgbClr val="E715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Mono"/>
              </a:rPr>
              <a:t>Fatura estranha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511296" y="5175504"/>
            <a:ext cx="301752" cy="0"/>
          </a:xfrm>
          <a:prstGeom prst="line">
            <a:avLst/>
          </a:prstGeom>
          <a:ln w="2540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 rot="5400000">
            <a:off x="3785616" y="5107473"/>
            <a:ext cx="109728" cy="136063"/>
          </a:xfrm>
          <a:prstGeom prst="triangle">
            <a:avLst/>
          </a:prstGeom>
          <a:solidFill>
            <a:srgbClr val="7781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133088" y="4800600"/>
            <a:ext cx="7653528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51D25"/>
                </a:solidFill>
                <a:latin typeface="Amazon Ember"/>
              </a:rPr>
              <a:t>Leia o template antes do deploy.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O que está lá é o que você paga.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47472" y="5742432"/>
            <a:ext cx="11494008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47472" y="5852160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Quando quebrar: primeiro o log. Depois, cole o log no Kiro e pergunte o que é.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Além do HTTP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280160"/>
            <a:ext cx="11494008" cy="49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626E7A"/>
                </a:solidFill>
                <a:latin typeface="Amazon Ember"/>
              </a:rPr>
              <a:t>Mesma função, outros eventos.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2084832"/>
            <a:ext cx="4206240" cy="950976"/>
          </a:xfrm>
          <a:prstGeom prst="roundRect">
            <a:avLst>
              <a:gd name="adj" fmla="val 6000"/>
            </a:avLst>
          </a:prstGeom>
          <a:solidFill>
            <a:srgbClr val="F5F8EE"/>
          </a:solidFill>
          <a:ln w="19050">
            <a:solidFill>
              <a:srgbClr val="7AA1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5" name="Picture 4" descr="s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304288"/>
            <a:ext cx="512064" cy="512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8720" y="2084832"/>
            <a:ext cx="3255264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51D25"/>
                </a:solidFill>
                <a:latin typeface="Amazon Ember"/>
              </a:rPr>
              <a:t>Outro arquivo chega no S3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736592" y="2560320"/>
            <a:ext cx="427482" cy="0"/>
          </a:xfrm>
          <a:prstGeom prst="line">
            <a:avLst/>
          </a:prstGeom>
          <a:ln w="31750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Isosceles Triangle 7"/>
          <p:cNvSpPr/>
          <p:nvPr/>
        </p:nvSpPr>
        <p:spPr>
          <a:xfrm rot="5400000">
            <a:off x="5129784" y="2475281"/>
            <a:ext cx="137160" cy="170078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486400" y="2084832"/>
            <a:ext cx="2377440" cy="950976"/>
          </a:xfrm>
          <a:prstGeom prst="roundRect">
            <a:avLst>
              <a:gd name="adj" fmla="val 6000"/>
            </a:avLst>
          </a:prstGeom>
          <a:solidFill>
            <a:srgbClr val="FDF5ED"/>
          </a:solidFill>
          <a:ln w="25400">
            <a:solidFill>
              <a:srgbClr val="ED7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0" name="Picture 9" descr="lamb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992" y="2304288"/>
            <a:ext cx="512064" cy="5120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91072" y="2084832"/>
            <a:ext cx="1463040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51D25"/>
                </a:solidFill>
                <a:latin typeface="Amazon Ember Display"/>
              </a:rPr>
              <a:t>FUNÇÃO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19872" y="2084832"/>
            <a:ext cx="3630168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626E7A"/>
                </a:solidFill>
                <a:latin typeface="Amazon Ember"/>
              </a:rPr>
              <a:t>redimensiona a imagem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" y="3291840"/>
            <a:ext cx="4206240" cy="950976"/>
          </a:xfrm>
          <a:prstGeom prst="roundRect">
            <a:avLst>
              <a:gd name="adj" fmla="val 6000"/>
            </a:avLst>
          </a:prstGeom>
          <a:solidFill>
            <a:srgbClr val="FDEEF5"/>
          </a:solidFill>
          <a:ln w="19050">
            <a:solidFill>
              <a:srgbClr val="E715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4" name="Picture 13" descr="sq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511296"/>
            <a:ext cx="512064" cy="51206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88720" y="3291840"/>
            <a:ext cx="3255264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51D25"/>
                </a:solidFill>
                <a:latin typeface="Amazon Ember"/>
              </a:rPr>
              <a:t>Mensagem na fila SQS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736592" y="3767328"/>
            <a:ext cx="427482" cy="0"/>
          </a:xfrm>
          <a:prstGeom prst="line">
            <a:avLst/>
          </a:prstGeom>
          <a:ln w="31750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 rot="5400000">
            <a:off x="5129784" y="3682289"/>
            <a:ext cx="137160" cy="170078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486400" y="3291840"/>
            <a:ext cx="2377440" cy="950976"/>
          </a:xfrm>
          <a:prstGeom prst="roundRect">
            <a:avLst>
              <a:gd name="adj" fmla="val 6000"/>
            </a:avLst>
          </a:prstGeom>
          <a:solidFill>
            <a:srgbClr val="FDF5ED"/>
          </a:solidFill>
          <a:ln w="25400">
            <a:solidFill>
              <a:srgbClr val="ED7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9" name="Picture 18" descr="lamb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992" y="3511296"/>
            <a:ext cx="512064" cy="5120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291072" y="3291840"/>
            <a:ext cx="1463040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51D25"/>
                </a:solidFill>
                <a:latin typeface="Amazon Ember Display"/>
              </a:rPr>
              <a:t>FUNÇÃO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19872" y="3291840"/>
            <a:ext cx="3630168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626E7A"/>
                </a:solidFill>
                <a:latin typeface="Amazon Ember"/>
              </a:rPr>
              <a:t>processa o pedido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7472" y="4498848"/>
            <a:ext cx="4206240" cy="950976"/>
          </a:xfrm>
          <a:prstGeom prst="roundRect">
            <a:avLst>
              <a:gd name="adj" fmla="val 6000"/>
            </a:avLst>
          </a:prstGeom>
          <a:solidFill>
            <a:srgbClr val="FDEEF5"/>
          </a:solidFill>
          <a:ln w="19050">
            <a:solidFill>
              <a:srgbClr val="E715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23" name="Picture 22" descr="eventbrid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4718304"/>
            <a:ext cx="512064" cy="5120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88720" y="4498848"/>
            <a:ext cx="3255264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51D25"/>
                </a:solidFill>
                <a:latin typeface="Amazon Ember"/>
              </a:rPr>
              <a:t>Relógio do EventBridge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736592" y="4974336"/>
            <a:ext cx="427482" cy="0"/>
          </a:xfrm>
          <a:prstGeom prst="line">
            <a:avLst/>
          </a:prstGeom>
          <a:ln w="31750">
            <a:solidFill>
              <a:srgbClr val="151D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 rot="5400000">
            <a:off x="5129784" y="4889297"/>
            <a:ext cx="137160" cy="170078"/>
          </a:xfrm>
          <a:prstGeom prst="triangle">
            <a:avLst/>
          </a:prstGeom>
          <a:solidFill>
            <a:srgbClr val="15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486400" y="4498848"/>
            <a:ext cx="2377440" cy="950976"/>
          </a:xfrm>
          <a:prstGeom prst="roundRect">
            <a:avLst>
              <a:gd name="adj" fmla="val 6000"/>
            </a:avLst>
          </a:prstGeom>
          <a:solidFill>
            <a:srgbClr val="FDF5ED"/>
          </a:solidFill>
          <a:ln w="25400">
            <a:solidFill>
              <a:srgbClr val="ED7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28" name="Picture 27" descr="lamb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992" y="4718304"/>
            <a:ext cx="512064" cy="51206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291072" y="4498848"/>
            <a:ext cx="1463040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51D25"/>
                </a:solidFill>
                <a:latin typeface="Amazon Ember Display"/>
              </a:rPr>
              <a:t>FUNÇÃO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19872" y="4498848"/>
            <a:ext cx="3630168" cy="9509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626E7A"/>
                </a:solidFill>
                <a:latin typeface="Amazon Ember"/>
              </a:rPr>
              <a:t>gera o relatório toda hora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7472" y="5797296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É aí que serverless deixa de ser "API sem servidor" e vira uma forma de montar sistemas.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402336"/>
            <a:ext cx="11128248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Reproduza hoje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1060704"/>
            <a:ext cx="11494008" cy="4274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6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626E7A"/>
                </a:solidFill>
                <a:latin typeface="Amazon Ember"/>
              </a:rPr>
              <a:t>Não tem repositório para clonar. O prompt do slide 12 mais este arquivo — é isso.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1645920"/>
            <a:ext cx="5495544" cy="1225296"/>
          </a:xfrm>
          <a:prstGeom prst="roundRect">
            <a:avLst>
              <a:gd name="adj" fmla="val 5000"/>
            </a:avLst>
          </a:prstGeom>
          <a:solidFill>
            <a:srgbClr val="F9F3FF"/>
          </a:solidFill>
          <a:ln w="19050">
            <a:solidFill>
              <a:srgbClr val="AC5B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4910328" cy="12252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Display"/>
              </a:rPr>
              <a:t>Kiro</a:t>
            </a:r>
          </a:p>
          <a:p>
            <a:pPr algn="l">
              <a:lnSpc>
                <a:spcPts val="2300"/>
              </a:lnSpc>
              <a:spcBef>
                <a:spcPts val="60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"/>
              </a:rPr>
              <a:t>Baixe e entre com AWS Builder ID. Tier grátis: 50 interações por mês, sem cartão.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45936" y="1645920"/>
            <a:ext cx="5495544" cy="1225296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19050">
            <a:solidFill>
              <a:srgbClr val="FF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638544" y="1645920"/>
            <a:ext cx="4910328" cy="12252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D25"/>
                </a:solidFill>
                <a:latin typeface="Amazon Ember Display"/>
              </a:rPr>
              <a:t>AWS</a:t>
            </a:r>
          </a:p>
          <a:p>
            <a:pPr algn="l">
              <a:lnSpc>
                <a:spcPts val="2300"/>
              </a:lnSpc>
              <a:spcBef>
                <a:spcPts val="600"/>
              </a:spcBef>
              <a:spcAft>
                <a:spcPts val="0"/>
              </a:spcAft>
            </a:pPr>
            <a:r>
              <a:rPr sz="1700" b="0" i="0">
                <a:solidFill>
                  <a:srgbClr val="151D25"/>
                </a:solidFill>
                <a:latin typeface="Amazon Ember"/>
              </a:rPr>
              <a:t>Conta nova: US$ 100 de crédito. Lambda tem faixa sempre grátis; a tabela custa centavos.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" y="3108960"/>
            <a:ext cx="114940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26E7A"/>
                </a:solidFill>
                <a:latin typeface="Amazon Ember Mono"/>
              </a:rPr>
              <a:t>.kiro/steering/primeira-app.md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" y="3438144"/>
            <a:ext cx="11494008" cy="2212848"/>
          </a:xfrm>
          <a:prstGeom prst="roundRect">
            <a:avLst>
              <a:gd name="adj" fmla="val 35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40080" y="3666378"/>
            <a:ext cx="10908792" cy="19751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7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# Regras deste projeto</a:t>
            </a:r>
          </a:p>
          <a:p>
            <a:pPr algn="l">
              <a:lnSpc>
                <a:spcPts val="207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- Infra em AWS SAM, um único template.yaml na raiz. Nada de CDK.</a:t>
            </a:r>
          </a:p>
          <a:p>
            <a:pPr algn="l">
              <a:lnSpc>
                <a:spcPts val="207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- Uma função Lambda, Python 3.14, no máximo 30 linhas. Só boto3.</a:t>
            </a:r>
          </a:p>
          <a:p>
            <a:pPr algn="l">
              <a:lnSpc>
                <a:spcPts val="207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- API Gateway HTTP API (não REST), com CORS liberado para o site.</a:t>
            </a:r>
          </a:p>
          <a:p>
            <a:pPr algn="l">
              <a:lnSpc>
                <a:spcPts val="207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- DynamoDB PAY_PER_REQUEST. DynamoDBCrudPolicy só nesta tabela.</a:t>
            </a:r>
          </a:p>
          <a:p>
            <a:pPr algn="l">
              <a:lnSpc>
                <a:spcPts val="207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- Frontend: um index.html sem framework, sem build, servido por S3.</a:t>
            </a:r>
          </a:p>
          <a:p>
            <a:pPr algn="l">
              <a:lnSpc>
                <a:spcPts val="207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- A URL da API entra por substituição no deploy, não hardcoded.</a:t>
            </a:r>
          </a:p>
          <a:p>
            <a:pPr algn="l">
              <a:lnSpc>
                <a:spcPts val="2074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51D25"/>
                </a:solidFill>
                <a:latin typeface="Amazon Ember Mono"/>
              </a:rPr>
              <a:t>- Não crie testes, README ou CI nesta etapa. Região: sa-east-1.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472" y="5833872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151D25"/>
                </a:solidFill>
                <a:latin typeface="Amazon Ember"/>
              </a:rPr>
              <a:t>É esse arquivo que segura o agente em uma função só. Sem ele, ele gera três.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18288" y="-18288"/>
            <a:ext cx="12228546" cy="6894576"/>
          </a:xfrm>
          <a:prstGeom prst="rect">
            <a:avLst/>
          </a:prstGeom>
          <a:solidFill>
            <a:srgbClr val="00E5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347472" y="1609344"/>
            <a:ext cx="11494008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</a:pPr>
            <a:r>
              <a:rPr sz="4600" b="0" i="0">
                <a:solidFill>
                  <a:srgbClr val="151D25"/>
                </a:solidFill>
                <a:latin typeface="Amazon Ember Display"/>
              </a:rPr>
              <a:t>Evento, função, resposta.</a:t>
            </a:r>
          </a:p>
          <a:p>
            <a:pPr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</a:pPr>
            <a:r>
              <a:rPr sz="4600" b="0" i="0">
                <a:solidFill>
                  <a:srgbClr val="151D25"/>
                </a:solidFill>
                <a:latin typeface="Amazon Ember Display"/>
              </a:rPr>
              <a:t>Você escreve a função;</a:t>
            </a:r>
          </a:p>
          <a:p>
            <a:pPr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</a:pPr>
            <a:r>
              <a:rPr sz="4600" b="0" i="0">
                <a:solidFill>
                  <a:srgbClr val="151D25"/>
                </a:solidFill>
                <a:latin typeface="Amazon Ember Display"/>
              </a:rPr>
              <a:t>a AWS cuida do resto.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5047488"/>
            <a:ext cx="11494008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0B5A3B"/>
                </a:solidFill>
                <a:latin typeface="Amazon Ember"/>
              </a:rPr>
              <a:t>O agente escreve a função por você; entender o que ela faz continua sendo seu.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0" i="0">
                <a:solidFill>
                  <a:srgbClr val="0B5A3B"/>
                </a:solidFill>
                <a:latin typeface="Amazon Ember Mono"/>
              </a:rPr>
              <a:t>Raphael Moura · linkedin.com/in/raphamoura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151D25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554480"/>
            <a:ext cx="67665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7400"/>
              </a:lnSpc>
              <a:spcBef>
                <a:spcPts val="0"/>
              </a:spcBef>
              <a:spcAft>
                <a:spcPts val="0"/>
              </a:spcAft>
            </a:pPr>
            <a:r>
              <a:rPr sz="6600" b="0" i="0">
                <a:solidFill>
                  <a:srgbClr val="151D25"/>
                </a:solidFill>
                <a:latin typeface="Amazon Ember Display"/>
              </a:rPr>
              <a:t>Perguntas?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3310128"/>
            <a:ext cx="64008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151D25"/>
                </a:solidFill>
                <a:latin typeface="Amazon Ember"/>
              </a:rPr>
              <a:t>Raphael Moura</a:t>
            </a:r>
          </a:p>
          <a:p>
            <a:pPr algn="l">
              <a:spcBef>
                <a:spcPts val="800"/>
              </a:spcBef>
              <a:spcAft>
                <a:spcPts val="0"/>
              </a:spcAft>
            </a:pPr>
            <a:r>
              <a:rPr sz="2200" b="0" i="0">
                <a:solidFill>
                  <a:srgbClr val="8C4FFF"/>
                </a:solidFill>
                <a:latin typeface="Amazon Ember Mono"/>
              </a:rPr>
              <a:t>linkedin.com/in/raphamoura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sz="1800" b="0" i="0">
                <a:solidFill>
                  <a:srgbClr val="626E7A"/>
                </a:solidFill>
                <a:latin typeface="Amazon Ember"/>
              </a:rPr>
              <a:t>HackTown 2026 · AWS Developer House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006840" y="1920240"/>
            <a:ext cx="2834640" cy="28346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31750">
            <a:solidFill>
              <a:srgbClr val="8C4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006840" y="4882896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26E7A"/>
                </a:solidFill>
                <a:latin typeface="Amazon Ember"/>
              </a:rPr>
              <a:t>raphamoura.dev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  <p:pic xmlns:p="http://schemas.openxmlformats.org/presentationml/2006/main" xmlns:a="http://schemas.openxmlformats.org/drawingml/2006/main" xmlns:r="http://schemas.openxmlformats.org/officeDocument/2006/relationships">
        <p:nvPicPr>
          <p:cNvPr id="10" name="QR do blo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136" y="2002536"/>
            <a:ext cx="2670048" cy="267004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2377440"/>
            <a:ext cx="82296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</a:pPr>
            <a:r>
              <a:rPr sz="6000" b="0" i="0">
                <a:solidFill>
                  <a:srgbClr val="151D25"/>
                </a:solidFill>
                <a:latin typeface="Amazon Ember Display"/>
              </a:rPr>
              <a:t>Backups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3749040"/>
            <a:ext cx="96012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626E7A"/>
                </a:solidFill>
                <a:latin typeface="Amazon Ember"/>
              </a:rPr>
              <a:t>B1–B5: os vídeos das paradas da demo, se ela travar.</a:t>
            </a: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626E7A"/>
                </a:solidFill>
                <a:latin typeface="Amazon Ember"/>
              </a:rPr>
              <a:t>B6: quebrando de propósito, se sobrar tempo.</a:t>
            </a: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626E7A"/>
                </a:solidFill>
                <a:latin typeface="Amazon Ember"/>
              </a:rPr>
              <a:t>B7–B10: custo, cold start, o caminho sem Kiro, o evento completo.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ectangle 2"/>
          <p:cNvSpPr/>
          <p:nvPr/>
        </p:nvSpPr>
        <p:spPr>
          <a:xfrm>
            <a:off x="146304" y="146304"/>
            <a:ext cx="11899362" cy="6565392"/>
          </a:xfrm>
          <a:prstGeom prst="rect">
            <a:avLst/>
          </a:prstGeom>
          <a:noFill/>
          <a:ln w="19050">
            <a:solidFill>
              <a:srgbClr val="77818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Isosceles Triangle 3"/>
          <p:cNvSpPr/>
          <p:nvPr/>
        </p:nvSpPr>
        <p:spPr>
          <a:xfrm rot="5400000">
            <a:off x="5821665" y="2395728"/>
            <a:ext cx="548640" cy="603504"/>
          </a:xfrm>
          <a:prstGeom prst="triangle">
            <a:avLst/>
          </a:prstGeom>
          <a:solidFill>
            <a:srgbClr val="B7C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706865" y="32186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 Mono"/>
              </a:rPr>
              <a:t>inserir o vídeo aqui · 01-requisitos.mp4</a:t>
            </a:r>
          </a:p>
          <a:p>
            <a:pPr algn="ctr">
              <a:spcBef>
                <a:spcPts val="8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pasta vazia · spec · requirements.md aprovado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472" y="384048"/>
            <a:ext cx="3474720" cy="6400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rIns="201168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8C4FFF"/>
                </a:solidFill>
                <a:latin typeface="Amazon Ember Display"/>
              </a:rPr>
              <a:t>Parada 2 · </a:t>
            </a:r>
            <a:r>
              <a:rPr sz="2100" b="0" i="0">
                <a:solidFill>
                  <a:srgbClr val="151D25"/>
                </a:solidFill>
                <a:latin typeface="Amazon Ember Display"/>
              </a:rPr>
              <a:t>Requisitos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5870448"/>
            <a:ext cx="9811512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389888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651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pedido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693929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17373" y="5989320"/>
            <a:ext cx="1886124" cy="310896"/>
          </a:xfrm>
          <a:prstGeom prst="roundRect">
            <a:avLst>
              <a:gd name="adj" fmla="val 50000"/>
            </a:avLst>
          </a:prstGeom>
          <a:solidFill>
            <a:srgbClr val="8C4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mazon Ember Display"/>
              </a:rPr>
              <a:t>requisitos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735501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858945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design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16508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439952" y="5989320"/>
            <a:ext cx="135976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código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31720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955164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deploy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412727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536171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teste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" y="6236208"/>
            <a:ext cx="676656" cy="420624"/>
          </a:xfrm>
          <a:prstGeom prst="roundRect">
            <a:avLst>
              <a:gd name="adj" fmla="val 20000"/>
            </a:avLst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47472" y="1207008"/>
            <a:ext cx="2103120" cy="457200"/>
          </a:xfrm>
          <a:prstGeom prst="roundRect">
            <a:avLst>
              <a:gd name="adj" fmla="val 22000"/>
            </a:avLst>
          </a:prstGeom>
          <a:solidFill>
            <a:srgbClr val="FFECF9"/>
          </a:solidFill>
          <a:ln w="19050">
            <a:solidFill>
              <a:srgbClr val="FF57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Display"/>
              </a:rPr>
              <a:t>B1 · plano B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ectangle 2"/>
          <p:cNvSpPr/>
          <p:nvPr/>
        </p:nvSpPr>
        <p:spPr>
          <a:xfrm>
            <a:off x="146304" y="146304"/>
            <a:ext cx="11899362" cy="6565392"/>
          </a:xfrm>
          <a:prstGeom prst="rect">
            <a:avLst/>
          </a:prstGeom>
          <a:noFill/>
          <a:ln w="19050">
            <a:solidFill>
              <a:srgbClr val="77818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Isosceles Triangle 3"/>
          <p:cNvSpPr/>
          <p:nvPr/>
        </p:nvSpPr>
        <p:spPr>
          <a:xfrm rot="5400000">
            <a:off x="5821665" y="2395728"/>
            <a:ext cx="548640" cy="603504"/>
          </a:xfrm>
          <a:prstGeom prst="triangle">
            <a:avLst/>
          </a:prstGeom>
          <a:solidFill>
            <a:srgbClr val="B7C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706865" y="32186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 Mono"/>
              </a:rPr>
              <a:t>inserir o vídeo aqui · 02-design.mp4</a:t>
            </a:r>
          </a:p>
          <a:p>
            <a:pPr algn="ctr">
              <a:spcBef>
                <a:spcPts val="8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design.md aprovado, com o diagrama Mermaid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472" y="384048"/>
            <a:ext cx="3017520" cy="6400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rIns="201168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8C4FFF"/>
                </a:solidFill>
                <a:latin typeface="Amazon Ember Display"/>
              </a:rPr>
              <a:t>Parada 3 · </a:t>
            </a:r>
            <a:r>
              <a:rPr sz="2100" b="0" i="0">
                <a:solidFill>
                  <a:srgbClr val="151D25"/>
                </a:solidFill>
                <a:latin typeface="Amazon Ember Display"/>
              </a:rPr>
              <a:t>Design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5870448"/>
            <a:ext cx="9811512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389888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pedido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693929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17373" y="5989320"/>
            <a:ext cx="188612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requisitos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735501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858945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8C4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mazon Ember Display"/>
              </a:rPr>
              <a:t>design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16508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439952" y="5989320"/>
            <a:ext cx="135976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código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31720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955164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deploy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412727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536171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teste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" y="6236208"/>
            <a:ext cx="676656" cy="420624"/>
          </a:xfrm>
          <a:prstGeom prst="roundRect">
            <a:avLst>
              <a:gd name="adj" fmla="val 20000"/>
            </a:avLst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47472" y="1207008"/>
            <a:ext cx="2103120" cy="457200"/>
          </a:xfrm>
          <a:prstGeom prst="roundRect">
            <a:avLst>
              <a:gd name="adj" fmla="val 22000"/>
            </a:avLst>
          </a:prstGeom>
          <a:solidFill>
            <a:srgbClr val="FFECF9"/>
          </a:solidFill>
          <a:ln w="19050">
            <a:solidFill>
              <a:srgbClr val="FF57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Display"/>
              </a:rPr>
              <a:t>B2 · plano B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ectangle 2"/>
          <p:cNvSpPr/>
          <p:nvPr/>
        </p:nvSpPr>
        <p:spPr>
          <a:xfrm>
            <a:off x="146304" y="146304"/>
            <a:ext cx="11899362" cy="6565392"/>
          </a:xfrm>
          <a:prstGeom prst="rect">
            <a:avLst/>
          </a:prstGeom>
          <a:noFill/>
          <a:ln w="19050">
            <a:solidFill>
              <a:srgbClr val="77818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Isosceles Triangle 3"/>
          <p:cNvSpPr/>
          <p:nvPr/>
        </p:nvSpPr>
        <p:spPr>
          <a:xfrm rot="5400000">
            <a:off x="5821665" y="2395728"/>
            <a:ext cx="548640" cy="603504"/>
          </a:xfrm>
          <a:prstGeom prst="triangle">
            <a:avLst/>
          </a:prstGeom>
          <a:solidFill>
            <a:srgbClr val="B7C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706865" y="32186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 Mono"/>
              </a:rPr>
              <a:t>inserir o vídeo aqui · 03-codigo.mp4</a:t>
            </a:r>
          </a:p>
          <a:p>
            <a:pPr algn="ctr">
              <a:spcBef>
                <a:spcPts val="8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tasks.md · template.yaml e lambda_function.py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472" y="384048"/>
            <a:ext cx="3017520" cy="6400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rIns="201168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8C4FFF"/>
                </a:solidFill>
                <a:latin typeface="Amazon Ember Display"/>
              </a:rPr>
              <a:t>Parada 4 · </a:t>
            </a:r>
            <a:r>
              <a:rPr sz="2100" b="0" i="0">
                <a:solidFill>
                  <a:srgbClr val="151D25"/>
                </a:solidFill>
                <a:latin typeface="Amazon Ember Display"/>
              </a:rPr>
              <a:t>Código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5870448"/>
            <a:ext cx="9811512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389888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pedido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693929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17373" y="5989320"/>
            <a:ext cx="188612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requisitos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735501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858945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design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16508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439952" y="5989320"/>
            <a:ext cx="1359764" cy="310896"/>
          </a:xfrm>
          <a:prstGeom prst="roundRect">
            <a:avLst>
              <a:gd name="adj" fmla="val 50000"/>
            </a:avLst>
          </a:prstGeom>
          <a:solidFill>
            <a:srgbClr val="8C4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mazon Ember Display"/>
              </a:rPr>
              <a:t>código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31720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955164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deploy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412727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536171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teste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" y="6236208"/>
            <a:ext cx="676656" cy="420624"/>
          </a:xfrm>
          <a:prstGeom prst="roundRect">
            <a:avLst>
              <a:gd name="adj" fmla="val 20000"/>
            </a:avLst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47472" y="1207008"/>
            <a:ext cx="2103120" cy="457200"/>
          </a:xfrm>
          <a:prstGeom prst="roundRect">
            <a:avLst>
              <a:gd name="adj" fmla="val 22000"/>
            </a:avLst>
          </a:prstGeom>
          <a:solidFill>
            <a:srgbClr val="FFECF9"/>
          </a:solidFill>
          <a:ln w="19050">
            <a:solidFill>
              <a:srgbClr val="FF57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Display"/>
              </a:rPr>
              <a:t>B3 · plano B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ectangle 2"/>
          <p:cNvSpPr/>
          <p:nvPr/>
        </p:nvSpPr>
        <p:spPr>
          <a:xfrm>
            <a:off x="146304" y="146304"/>
            <a:ext cx="11899362" cy="6565392"/>
          </a:xfrm>
          <a:prstGeom prst="rect">
            <a:avLst/>
          </a:prstGeom>
          <a:noFill/>
          <a:ln w="19050">
            <a:solidFill>
              <a:srgbClr val="77818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Isosceles Triangle 3"/>
          <p:cNvSpPr/>
          <p:nvPr/>
        </p:nvSpPr>
        <p:spPr>
          <a:xfrm rot="5400000">
            <a:off x="5821665" y="2395728"/>
            <a:ext cx="548640" cy="603504"/>
          </a:xfrm>
          <a:prstGeom prst="triangle">
            <a:avLst/>
          </a:prstGeom>
          <a:solidFill>
            <a:srgbClr val="B7C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706865" y="32186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 Mono"/>
              </a:rPr>
              <a:t>inserir o vídeo aqui · 04-deploy.mp4</a:t>
            </a:r>
          </a:p>
          <a:p>
            <a:pPr algn="ctr">
              <a:spcBef>
                <a:spcPts val="8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template.yaml · sam build · sam deploy · Outputs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472" y="384048"/>
            <a:ext cx="3017520" cy="6400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rIns="201168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8C4FFF"/>
                </a:solidFill>
                <a:latin typeface="Amazon Ember Display"/>
              </a:rPr>
              <a:t>Parada 5 · </a:t>
            </a:r>
            <a:r>
              <a:rPr sz="2100" b="0" i="0">
                <a:solidFill>
                  <a:srgbClr val="151D25"/>
                </a:solidFill>
                <a:latin typeface="Amazon Ember Display"/>
              </a:rPr>
              <a:t>Deploy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5870448"/>
            <a:ext cx="9811512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389888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pedido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693929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17373" y="5989320"/>
            <a:ext cx="188612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requisitos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735501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858945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design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16508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439952" y="5989320"/>
            <a:ext cx="135976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código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31720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955164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8C4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mazon Ember Display"/>
              </a:rPr>
              <a:t>deploy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412727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536171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teste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" y="6236208"/>
            <a:ext cx="676656" cy="420624"/>
          </a:xfrm>
          <a:prstGeom prst="roundRect">
            <a:avLst>
              <a:gd name="adj" fmla="val 20000"/>
            </a:avLst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47472" y="1207008"/>
            <a:ext cx="2103120" cy="457200"/>
          </a:xfrm>
          <a:prstGeom prst="roundRect">
            <a:avLst>
              <a:gd name="adj" fmla="val 22000"/>
            </a:avLst>
          </a:prstGeom>
          <a:solidFill>
            <a:srgbClr val="FFECF9"/>
          </a:solidFill>
          <a:ln w="19050">
            <a:solidFill>
              <a:srgbClr val="FF57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Display"/>
              </a:rPr>
              <a:t>B4 · plano B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ectangle 2"/>
          <p:cNvSpPr/>
          <p:nvPr/>
        </p:nvSpPr>
        <p:spPr>
          <a:xfrm>
            <a:off x="146304" y="146304"/>
            <a:ext cx="11899362" cy="6565392"/>
          </a:xfrm>
          <a:prstGeom prst="rect">
            <a:avLst/>
          </a:prstGeom>
          <a:noFill/>
          <a:ln w="19050">
            <a:solidFill>
              <a:srgbClr val="77818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Isosceles Triangle 3"/>
          <p:cNvSpPr/>
          <p:nvPr/>
        </p:nvSpPr>
        <p:spPr>
          <a:xfrm rot="5400000">
            <a:off x="5821665" y="2395728"/>
            <a:ext cx="548640" cy="603504"/>
          </a:xfrm>
          <a:prstGeom prst="triangle">
            <a:avLst/>
          </a:prstGeom>
          <a:solidFill>
            <a:srgbClr val="B7C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706865" y="32186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 Mono"/>
              </a:rPr>
              <a:t>inserir o vídeo aqui · 05-teste.mp4</a:t>
            </a:r>
          </a:p>
          <a:p>
            <a:pPr algn="ctr">
              <a:spcBef>
                <a:spcPts val="8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site no S3 · publicar um recado · REPORT · qr.png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472" y="384048"/>
            <a:ext cx="5029200" cy="6400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rIns="201168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8C4FFF"/>
                </a:solidFill>
                <a:latin typeface="Amazon Ember Display"/>
              </a:rPr>
              <a:t>Parada 6 · </a:t>
            </a:r>
            <a:r>
              <a:rPr sz="2100" b="0" i="0">
                <a:solidFill>
                  <a:srgbClr val="151D25"/>
                </a:solidFill>
                <a:latin typeface="Amazon Ember Display"/>
              </a:rPr>
              <a:t>Teste: a página no 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5870448"/>
            <a:ext cx="9811512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389888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pedido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693929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17373" y="5989320"/>
            <a:ext cx="188612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requisitos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735501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858945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design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16508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439952" y="5989320"/>
            <a:ext cx="135976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código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31720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955164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deploy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412727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536171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8C4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mazon Ember Display"/>
              </a:rPr>
              <a:t>teste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" y="6236208"/>
            <a:ext cx="676656" cy="420624"/>
          </a:xfrm>
          <a:prstGeom prst="roundRect">
            <a:avLst>
              <a:gd name="adj" fmla="val 20000"/>
            </a:avLst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47472" y="1207008"/>
            <a:ext cx="2103120" cy="457200"/>
          </a:xfrm>
          <a:prstGeom prst="roundRect">
            <a:avLst>
              <a:gd name="adj" fmla="val 22000"/>
            </a:avLst>
          </a:prstGeom>
          <a:solidFill>
            <a:srgbClr val="FFECF9"/>
          </a:solidFill>
          <a:ln w="19050">
            <a:solidFill>
              <a:srgbClr val="FF57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Display"/>
              </a:rPr>
              <a:t>B5 · plano B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ectangle 2"/>
          <p:cNvSpPr/>
          <p:nvPr/>
        </p:nvSpPr>
        <p:spPr>
          <a:xfrm>
            <a:off x="146304" y="146304"/>
            <a:ext cx="11899362" cy="6565392"/>
          </a:xfrm>
          <a:prstGeom prst="rect">
            <a:avLst/>
          </a:prstGeom>
          <a:noFill/>
          <a:ln w="19050">
            <a:solidFill>
              <a:srgbClr val="77818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Isosceles Triangle 3"/>
          <p:cNvSpPr/>
          <p:nvPr/>
        </p:nvSpPr>
        <p:spPr>
          <a:xfrm rot="5400000">
            <a:off x="5821665" y="2395728"/>
            <a:ext cx="548640" cy="603504"/>
          </a:xfrm>
          <a:prstGeom prst="triangle">
            <a:avLst/>
          </a:prstGeom>
          <a:solidFill>
            <a:srgbClr val="B7C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706865" y="32186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626E7A"/>
                </a:solidFill>
                <a:latin typeface="Amazon Ember Mono"/>
              </a:rPr>
              <a:t>inserir o vídeo aqui · 06-quebra.mp4</a:t>
            </a:r>
          </a:p>
          <a:p>
            <a:pPr algn="ctr">
              <a:spcBef>
                <a:spcPts val="800"/>
              </a:spcBef>
              <a:spcAft>
                <a:spcPts val="0"/>
              </a:spcAft>
            </a:pPr>
            <a:r>
              <a:rPr sz="1500" b="0" i="0">
                <a:solidFill>
                  <a:srgbClr val="626E7A"/>
                </a:solidFill>
                <a:latin typeface="Amazon Ember"/>
              </a:rPr>
              <a:t>remover Policies · 500 · AccessDeniedException · corrigir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472" y="384048"/>
            <a:ext cx="4846320" cy="6400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rIns="201168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8C4FFF"/>
                </a:solidFill>
                <a:latin typeface="Amazon Ember Display"/>
              </a:rPr>
              <a:t>Extra · </a:t>
            </a:r>
            <a:r>
              <a:rPr sz="2100" b="0" i="0">
                <a:solidFill>
                  <a:srgbClr val="151D25"/>
                </a:solidFill>
                <a:latin typeface="Amazon Ember Display"/>
              </a:rPr>
              <a:t>Quebrando de propósito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5870448"/>
            <a:ext cx="9811512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389888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pedido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693929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17373" y="5989320"/>
            <a:ext cx="188612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requisitos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735501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858945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design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16508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439952" y="5989320"/>
            <a:ext cx="1359764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código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31720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955164" y="5989320"/>
            <a:ext cx="1425559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deploy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412727" y="6144768"/>
            <a:ext cx="91440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536171" y="5989320"/>
            <a:ext cx="1272037" cy="310896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651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teste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" y="6236208"/>
            <a:ext cx="676656" cy="420624"/>
          </a:xfrm>
          <a:prstGeom prst="roundRect">
            <a:avLst>
              <a:gd name="adj" fmla="val 20000"/>
            </a:avLst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47472" y="1207008"/>
            <a:ext cx="2103120" cy="457200"/>
          </a:xfrm>
          <a:prstGeom prst="roundRect">
            <a:avLst>
              <a:gd name="adj" fmla="val 22000"/>
            </a:avLst>
          </a:prstGeom>
          <a:solidFill>
            <a:srgbClr val="FFECF9"/>
          </a:solidFill>
          <a:ln w="19050">
            <a:solidFill>
              <a:srgbClr val="FF57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51D25"/>
                </a:solidFill>
                <a:latin typeface="Amazon Ember Display"/>
              </a:rPr>
              <a:t>B6 · plano B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384048"/>
            <a:ext cx="114940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BACKUP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713232"/>
            <a:ext cx="1112824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Custo em detalhe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1773936"/>
            <a:ext cx="3563112" cy="2852928"/>
          </a:xfrm>
          <a:prstGeom prst="roundRect">
            <a:avLst>
              <a:gd name="adj" fmla="val 5000"/>
            </a:avLst>
          </a:prstGeom>
          <a:solidFill>
            <a:srgbClr val="FDF6EF"/>
          </a:solidFill>
          <a:ln w="19050">
            <a:solidFill>
              <a:srgbClr val="ED7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5" name="Picture 4" descr="lamb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75104"/>
            <a:ext cx="420624" cy="42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0432" y="1975104"/>
            <a:ext cx="2465832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1D25"/>
                </a:solidFill>
                <a:latin typeface="Amazon Ember Display"/>
              </a:rPr>
              <a:t>AWS Lambda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651760"/>
            <a:ext cx="2977896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US$ 0,20 por milhão de requisições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749040"/>
            <a:ext cx="2977896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26E7A"/>
                </a:solidFill>
                <a:latin typeface="Amazon Ember"/>
              </a:rPr>
              <a:t>mais a duração em GB-segundo. arm64 sai mais barato que x86.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2920" y="1773936"/>
            <a:ext cx="3563112" cy="2852928"/>
          </a:xfrm>
          <a:prstGeom prst="roundRect">
            <a:avLst>
              <a:gd name="adj" fmla="val 5000"/>
            </a:avLst>
          </a:prstGeom>
          <a:solidFill>
            <a:srgbClr val="F8F4FF"/>
          </a:solidFill>
          <a:ln w="19050">
            <a:solidFill>
              <a:srgbClr val="8C4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0" name="Picture 9" descr="apig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528" y="1975104"/>
            <a:ext cx="420624" cy="4206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35880" y="1975104"/>
            <a:ext cx="2465832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1D25"/>
                </a:solidFill>
                <a:latin typeface="Amazon Ember Display"/>
              </a:rPr>
              <a:t>Amazon API Gateway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5528" y="2651760"/>
            <a:ext cx="2977896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~US$ 1 por milhão de chamadas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05528" y="3749040"/>
            <a:ext cx="2977896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26E7A"/>
                </a:solidFill>
                <a:latin typeface="Amazon Ember"/>
              </a:rPr>
              <a:t>HTTP API. Confira o preço em São Paulo antes da sessão.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8368" y="1773936"/>
            <a:ext cx="3563112" cy="2852928"/>
          </a:xfrm>
          <a:prstGeom prst="roundRect">
            <a:avLst>
              <a:gd name="adj" fmla="val 5000"/>
            </a:avLst>
          </a:prstGeom>
          <a:solidFill>
            <a:srgbClr val="FBF1FC"/>
          </a:solidFill>
          <a:ln w="19050">
            <a:solidFill>
              <a:srgbClr val="C925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5" name="Picture 14" descr="dynam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976" y="1975104"/>
            <a:ext cx="420624" cy="4206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01328" y="1975104"/>
            <a:ext cx="2465832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1D25"/>
                </a:solidFill>
                <a:latin typeface="Amazon Ember Display"/>
              </a:rPr>
              <a:t>Amazon DynamoDB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70976" y="2651760"/>
            <a:ext cx="2977896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D25"/>
                </a:solidFill>
                <a:latin typeface="Amazon Ember"/>
              </a:rPr>
              <a:t>Fração de dólar por milhão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0976" y="3749040"/>
            <a:ext cx="2977896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26E7A"/>
                </a:solidFill>
                <a:latin typeface="Amazon Ember"/>
              </a:rPr>
              <a:t>Sob demanda, por leitura ou gravação.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7472" y="4864608"/>
            <a:ext cx="11494008" cy="914400"/>
          </a:xfrm>
          <a:prstGeom prst="roundRect">
            <a:avLst>
              <a:gd name="adj" fmla="val 50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58368" y="4864608"/>
            <a:ext cx="10872216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1D25"/>
                </a:solidFill>
                <a:latin typeface="Amazon Ember"/>
              </a:rPr>
              <a:t>Nota honesta. </a:t>
            </a:r>
            <a:r>
              <a:rPr sz="1700" b="0" i="0">
                <a:solidFill>
                  <a:srgbClr val="151D25"/>
                </a:solidFill>
                <a:latin typeface="Amazon Ember"/>
              </a:rPr>
              <a:t>A faixa sempre-grátis do DynamoDB cobre 25 unidades provisionadas; a tabela sob demanda da demo não entra nela. Para quem testa em casa, a diferença é de centavos.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384048"/>
            <a:ext cx="114940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BACKUP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713232"/>
            <a:ext cx="1112824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Cold start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1920240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8C4FFF"/>
                </a:solidFill>
                <a:latin typeface="Amazon Ember Display"/>
              </a:rPr>
              <a:t>O que 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22192" y="1901952"/>
            <a:ext cx="7927848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51D25"/>
                </a:solidFill>
                <a:latin typeface="Amazon Ember"/>
              </a:rPr>
              <a:t>A Lambda cria um ambiente novo quando não há um ocioso.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47472" y="2578608"/>
            <a:ext cx="11494008" cy="0"/>
          </a:xfrm>
          <a:prstGeom prst="line">
            <a:avLst/>
          </a:prstGeom>
          <a:ln w="12700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47472" y="2779776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8C4FFF"/>
                </a:solidFill>
                <a:latin typeface="Amazon Ember Display"/>
              </a:rPr>
              <a:t>Quando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2192" y="2761488"/>
            <a:ext cx="7927848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51D25"/>
                </a:solidFill>
                <a:latin typeface="Amazon Ember"/>
              </a:rPr>
              <a:t>Primeira chamada, após um tempo parado, ou com pico de carga.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47472" y="3438144"/>
            <a:ext cx="11494008" cy="0"/>
          </a:xfrm>
          <a:prstGeom prst="line">
            <a:avLst/>
          </a:prstGeom>
          <a:ln w="12700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7472" y="3639312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8C4FFF"/>
                </a:solidFill>
                <a:latin typeface="Amazon Ember Display"/>
              </a:rPr>
              <a:t>Quanto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22192" y="3621024"/>
            <a:ext cx="7927848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51D25"/>
                </a:solidFill>
                <a:latin typeface="Amazon Ember"/>
              </a:rPr>
              <a:t>Dezenas a centenas de ms. É o Init Duration na linha REPORT.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47472" y="4297680"/>
            <a:ext cx="11494008" cy="0"/>
          </a:xfrm>
          <a:prstGeom prst="line">
            <a:avLst/>
          </a:prstGeom>
          <a:ln w="12700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7472" y="4498848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8C4FFF"/>
                </a:solidFill>
                <a:latin typeface="Amazon Ember Display"/>
              </a:rPr>
              <a:t>Quando se importar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22192" y="4480560"/>
            <a:ext cx="7927848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51D25"/>
                </a:solidFill>
                <a:latin typeface="Amazon Ember"/>
              </a:rPr>
              <a:t>Só depois de medir.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47472" y="5157216"/>
            <a:ext cx="11494008" cy="0"/>
          </a:xfrm>
          <a:prstGeom prst="line">
            <a:avLst/>
          </a:prstGeom>
          <a:ln w="12700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47472" y="5358384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8C4FFF"/>
                </a:solidFill>
                <a:latin typeface="Amazon Ember Display"/>
              </a:rPr>
              <a:t>Opções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2192" y="5340096"/>
            <a:ext cx="7927848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51D25"/>
                </a:solidFill>
                <a:latin typeface="Amazon Ember"/>
              </a:rPr>
              <a:t>Init enxuto · mais memória · provisioned concurrency (pago).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384048"/>
            <a:ext cx="114940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BACKUP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713232"/>
            <a:ext cx="1112824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Sem Kiro: o mesmo mural pelo console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" y="2011680"/>
            <a:ext cx="2050085" cy="2615184"/>
          </a:xfrm>
          <a:prstGeom prst="roundRect">
            <a:avLst>
              <a:gd name="adj" fmla="val 5000"/>
            </a:avLst>
          </a:prstGeom>
          <a:solidFill>
            <a:srgbClr val="FBF1FC"/>
          </a:solidFill>
          <a:ln w="19050">
            <a:solidFill>
              <a:srgbClr val="C925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85216" y="2231136"/>
            <a:ext cx="6400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C925D1"/>
                </a:solidFill>
                <a:latin typeface="Amazon Ember Display"/>
              </a:rPr>
              <a:t>1</a:t>
            </a:r>
          </a:p>
        </p:txBody>
      </p:sp>
      <p:pic>
        <p:nvPicPr>
          <p:cNvPr id="6" name="Picture 5" descr="dyna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749" y="2231136"/>
            <a:ext cx="512064" cy="512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5216" y="3127248"/>
            <a:ext cx="1574597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 Display"/>
              </a:rPr>
              <a:t>Tabela</a:t>
            </a:r>
          </a:p>
          <a:p>
            <a:pPr algn="l">
              <a:lnSpc>
                <a:spcPts val="2200"/>
              </a:lnSpc>
              <a:spcBef>
                <a:spcPts val="6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DynamoDB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470709" y="3319272"/>
            <a:ext cx="164592" cy="0"/>
          </a:xfrm>
          <a:prstGeom prst="line">
            <a:avLst/>
          </a:prstGeom>
          <a:ln w="2540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2708453" y="2011680"/>
            <a:ext cx="2050085" cy="2615184"/>
          </a:xfrm>
          <a:prstGeom prst="roundRect">
            <a:avLst>
              <a:gd name="adj" fmla="val 5000"/>
            </a:avLst>
          </a:prstGeom>
          <a:solidFill>
            <a:srgbClr val="FDF6EF"/>
          </a:solidFill>
          <a:ln w="19050">
            <a:solidFill>
              <a:srgbClr val="ED7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946197" y="2231136"/>
            <a:ext cx="6400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ED7100"/>
                </a:solidFill>
                <a:latin typeface="Amazon Ember Display"/>
              </a:rPr>
              <a:t>2</a:t>
            </a:r>
          </a:p>
        </p:txBody>
      </p:sp>
      <p:pic>
        <p:nvPicPr>
          <p:cNvPr id="11" name="Picture 10" descr="lamb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730" y="2231136"/>
            <a:ext cx="512064" cy="5120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46197" y="3127248"/>
            <a:ext cx="1574597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 Display"/>
              </a:rPr>
              <a:t>Função</a:t>
            </a:r>
          </a:p>
          <a:p>
            <a:pPr algn="l">
              <a:lnSpc>
                <a:spcPts val="2200"/>
              </a:lnSpc>
              <a:spcBef>
                <a:spcPts val="6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Lambda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831690" y="3319272"/>
            <a:ext cx="164592" cy="0"/>
          </a:xfrm>
          <a:prstGeom prst="line">
            <a:avLst/>
          </a:prstGeom>
          <a:ln w="2540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069434" y="2011680"/>
            <a:ext cx="2050085" cy="2615184"/>
          </a:xfrm>
          <a:prstGeom prst="roundRect">
            <a:avLst>
              <a:gd name="adj" fmla="val 5000"/>
            </a:avLst>
          </a:prstGeom>
          <a:solidFill>
            <a:srgbClr val="FCF2F4"/>
          </a:solidFill>
          <a:ln w="19050">
            <a:solidFill>
              <a:srgbClr val="DD34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307178" y="2231136"/>
            <a:ext cx="6400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DD344C"/>
                </a:solidFill>
                <a:latin typeface="Amazon Ember Display"/>
              </a:rPr>
              <a:t>3</a:t>
            </a:r>
          </a:p>
        </p:txBody>
      </p:sp>
      <p:pic>
        <p:nvPicPr>
          <p:cNvPr id="16" name="Picture 15" descr="i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9710" y="2231136"/>
            <a:ext cx="512064" cy="5120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07178" y="3127248"/>
            <a:ext cx="1574597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 Display"/>
              </a:rPr>
              <a:t>Permissão</a:t>
            </a:r>
          </a:p>
          <a:p>
            <a:pPr algn="l">
              <a:lnSpc>
                <a:spcPts val="2200"/>
              </a:lnSpc>
              <a:spcBef>
                <a:spcPts val="6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IAM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192670" y="3319272"/>
            <a:ext cx="164592" cy="0"/>
          </a:xfrm>
          <a:prstGeom prst="line">
            <a:avLst/>
          </a:prstGeom>
          <a:ln w="2540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430414" y="2011680"/>
            <a:ext cx="2050085" cy="2615184"/>
          </a:xfrm>
          <a:prstGeom prst="roundRect">
            <a:avLst>
              <a:gd name="adj" fmla="val 5000"/>
            </a:avLst>
          </a:prstGeom>
          <a:solidFill>
            <a:srgbClr val="F8F4FF"/>
          </a:solidFill>
          <a:ln w="19050">
            <a:solidFill>
              <a:srgbClr val="8C4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668158" y="2231136"/>
            <a:ext cx="6400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8C4FFF"/>
                </a:solidFill>
                <a:latin typeface="Amazon Ember Display"/>
              </a:rPr>
              <a:t>4</a:t>
            </a:r>
          </a:p>
        </p:txBody>
      </p:sp>
      <p:pic>
        <p:nvPicPr>
          <p:cNvPr id="21" name="Picture 20" descr="apig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0691" y="2231136"/>
            <a:ext cx="512064" cy="5120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668158" y="3127248"/>
            <a:ext cx="1574597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 Display"/>
              </a:rPr>
              <a:t>Rotas</a:t>
            </a:r>
          </a:p>
          <a:p>
            <a:pPr algn="l">
              <a:lnSpc>
                <a:spcPts val="2200"/>
              </a:lnSpc>
              <a:spcBef>
                <a:spcPts val="6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API Gateway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9553651" y="3319272"/>
            <a:ext cx="164592" cy="0"/>
          </a:xfrm>
          <a:prstGeom prst="line">
            <a:avLst/>
          </a:prstGeom>
          <a:ln w="25400">
            <a:solidFill>
              <a:srgbClr val="7781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9791395" y="2011680"/>
            <a:ext cx="2050085" cy="2615184"/>
          </a:xfrm>
          <a:prstGeom prst="roundRect">
            <a:avLst>
              <a:gd name="adj" fmla="val 5000"/>
            </a:avLst>
          </a:prstGeom>
          <a:solidFill>
            <a:srgbClr val="FDF0F7"/>
          </a:solidFill>
          <a:ln w="19050">
            <a:solidFill>
              <a:srgbClr val="E715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029139" y="2231136"/>
            <a:ext cx="6400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E7157B"/>
                </a:solidFill>
                <a:latin typeface="Amazon Ember Display"/>
              </a:rPr>
              <a:t>5</a:t>
            </a:r>
          </a:p>
        </p:txBody>
      </p:sp>
      <p:pic>
        <p:nvPicPr>
          <p:cNvPr id="26" name="Picture 25" descr="c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1672" y="2231136"/>
            <a:ext cx="512064" cy="5120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029139" y="3127248"/>
            <a:ext cx="1574597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51D25"/>
                </a:solidFill>
                <a:latin typeface="Amazon Ember Display"/>
              </a:rPr>
              <a:t>Teste</a:t>
            </a:r>
          </a:p>
          <a:p>
            <a:pPr algn="l">
              <a:lnSpc>
                <a:spcPts val="2200"/>
              </a:lnSpc>
              <a:spcBef>
                <a:spcPts val="600"/>
              </a:spcBef>
              <a:spcAft>
                <a:spcPts val="0"/>
              </a:spcAft>
            </a:pPr>
            <a:r>
              <a:rPr sz="1700" b="0" i="0">
                <a:solidFill>
                  <a:srgbClr val="626E7A"/>
                </a:solidFill>
                <a:latin typeface="Amazon Ember"/>
              </a:rPr>
              <a:t>curl + CloudWatch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347472" y="5047488"/>
            <a:ext cx="11494008" cy="0"/>
          </a:xfrm>
          <a:prstGeom prst="line">
            <a:avLst/>
          </a:prstGeom>
          <a:ln w="15875">
            <a:solidFill>
              <a:srgbClr val="D3D9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47472" y="5230368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"/>
              </a:rPr>
              <a:t>Cinco passos, uns quinze minutos. Serve para quem quer ver cada clique antes de confiar no agente.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384048"/>
            <a:ext cx="114940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26E7A"/>
                </a:solidFill>
                <a:latin typeface="Amazon Ember Display"/>
              </a:rPr>
              <a:t>BACKUP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713232"/>
            <a:ext cx="1112824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647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151D25"/>
                </a:solidFill>
                <a:latin typeface="Amazon Ember Display"/>
              </a:rPr>
              <a:t>O que mais vem no event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1426464"/>
            <a:ext cx="114940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626E7A"/>
                </a:solidFill>
                <a:latin typeface="Amazon Ember"/>
              </a:rPr>
              <a:t>API Gateway HTTP API · payload format 2.0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7472" y="1883664"/>
            <a:ext cx="11494008" cy="4059936"/>
          </a:xfrm>
          <a:prstGeom prst="roundRect">
            <a:avLst>
              <a:gd name="adj" fmla="val 3500"/>
            </a:avLst>
          </a:prstGeom>
          <a:solidFill>
            <a:srgbClr val="F3F5F7"/>
          </a:solidFill>
          <a:ln w="15875">
            <a:solidFill>
              <a:srgbClr val="D3D9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40080" y="2111898"/>
            <a:ext cx="10908792" cy="3621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{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"version": "2.0",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"routeKey": "POST /recados",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"rawPath": "/recados",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"headers": { "content-type": "application/json", … },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"queryStringParameters": { … },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"requestContext": {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  "http": { "method": "POST", "path": "/recados", "sourceIp": "…" }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},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"body": "{\"nome\": \"Ana\", \"mensagem\": \"Oi\"}",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  "isBase64Encoded": false</a:t>
            </a:r>
          </a:p>
          <a:p>
            <a:pPr algn="l">
              <a:lnSpc>
                <a:spcPts val="2356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51D25"/>
                </a:solidFill>
                <a:latin typeface="Amazon Ember Mono"/>
              </a:rPr>
              <a:t>}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5C6242-4101-765E-D06B-BCF717FCD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472" y="6265421"/>
            <a:ext cx="1204857" cy="315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mazon Ember Duospace" panose="020B0509020204020204" pitchFamily="49" charset="0"/>
                <a:ea typeface="Amazon Ember Duospace" panose="020B0509020204020204" pitchFamily="49" charset="0"/>
                <a:cs typeface="Amazon Ember Duospace" panose="020B0509020204020204" pitchFamily="49" charset="0"/>
              </a:defRPr>
            </a:lvl1pPr>
          </a:lstStyle>
          <a:p>
            <a:fld id="{7B5FACC5-58C6-DE4A-AF16-603A520A00DE}" type="slidenum">
              <a:rPr lang="da-DK" smtClean="0">
                <a:solidFill>
                  <a:srgbClr val="626E7A"/>
                </a:solidFill>
              </a:rPr>
              <a:pPr/>
              <a:t>‹nº›</a:t>
            </a:fld>
            <a:endParaRPr 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AWS Builder">
      <a:dk1>
        <a:srgbClr val="151D25"/>
      </a:dk1>
      <a:lt1>
        <a:srgbClr val="FFFFFF"/>
      </a:lt1>
      <a:dk2>
        <a:srgbClr val="151D25"/>
      </a:dk2>
      <a:lt2>
        <a:srgbClr val="FFFFFF"/>
      </a:lt2>
      <a:accent1>
        <a:srgbClr val="151D25"/>
      </a:accent1>
      <a:accent2>
        <a:srgbClr val="FF57E9"/>
      </a:accent2>
      <a:accent3>
        <a:srgbClr val="00E582"/>
      </a:accent3>
      <a:accent4>
        <a:srgbClr val="AC5BFF"/>
      </a:accent4>
      <a:accent5>
        <a:srgbClr val="41B3FF"/>
      </a:accent5>
      <a:accent6>
        <a:srgbClr val="FF9900"/>
      </a:accent6>
      <a:hlink>
        <a:srgbClr val="41B3FF"/>
      </a:hlink>
      <a:folHlink>
        <a:srgbClr val="00E582"/>
      </a:folHlink>
    </a:clrScheme>
    <a:fontScheme name="Office">
      <a:majorFont>
        <a:latin typeface="Amazon Ember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mazon Ember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ividers">
  <a:themeElements>
    <a:clrScheme name="AWS Builder">
      <a:dk1>
        <a:srgbClr val="151D25"/>
      </a:dk1>
      <a:lt1>
        <a:srgbClr val="FFFFFF"/>
      </a:lt1>
      <a:dk2>
        <a:srgbClr val="151D25"/>
      </a:dk2>
      <a:lt2>
        <a:srgbClr val="FFFFFF"/>
      </a:lt2>
      <a:accent1>
        <a:srgbClr val="151D25"/>
      </a:accent1>
      <a:accent2>
        <a:srgbClr val="FF57E9"/>
      </a:accent2>
      <a:accent3>
        <a:srgbClr val="00E582"/>
      </a:accent3>
      <a:accent4>
        <a:srgbClr val="AC5BFF"/>
      </a:accent4>
      <a:accent5>
        <a:srgbClr val="41B3FF"/>
      </a:accent5>
      <a:accent6>
        <a:srgbClr val="FF9900"/>
      </a:accent6>
      <a:hlink>
        <a:srgbClr val="41B3FF"/>
      </a:hlink>
      <a:folHlink>
        <a:srgbClr val="00E582"/>
      </a:folHlink>
    </a:clrScheme>
    <a:fontScheme name="Office">
      <a:majorFont>
        <a:latin typeface="Amazon Ember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mazon Ember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tent slides">
  <a:themeElements>
    <a:clrScheme name="AWS Builder">
      <a:dk1>
        <a:srgbClr val="151D25"/>
      </a:dk1>
      <a:lt1>
        <a:srgbClr val="FFFFFF"/>
      </a:lt1>
      <a:dk2>
        <a:srgbClr val="151D25"/>
      </a:dk2>
      <a:lt2>
        <a:srgbClr val="FFFFFF"/>
      </a:lt2>
      <a:accent1>
        <a:srgbClr val="151D25"/>
      </a:accent1>
      <a:accent2>
        <a:srgbClr val="FF57E9"/>
      </a:accent2>
      <a:accent3>
        <a:srgbClr val="00E582"/>
      </a:accent3>
      <a:accent4>
        <a:srgbClr val="AC5BFF"/>
      </a:accent4>
      <a:accent5>
        <a:srgbClr val="41B3FF"/>
      </a:accent5>
      <a:accent6>
        <a:srgbClr val="FF9900"/>
      </a:accent6>
      <a:hlink>
        <a:srgbClr val="41B3FF"/>
      </a:hlink>
      <a:folHlink>
        <a:srgbClr val="00E582"/>
      </a:folHlink>
    </a:clrScheme>
    <a:fontScheme name="Office">
      <a:majorFont>
        <a:latin typeface="Amazon Ember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mazon Ember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9559</TotalTime>
  <Words>593</Words>
  <Application>Microsoft Macintosh PowerPoint</Application>
  <PresentationFormat>Widescreen</PresentationFormat>
  <Paragraphs>72</Paragraphs>
  <Slides>30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30</vt:i4>
      </vt:variant>
    </vt:vector>
  </HeadingPairs>
  <TitlesOfParts>
    <vt:vector size="40" baseType="lpstr">
      <vt:lpstr>Amazon Ember</vt:lpstr>
      <vt:lpstr>Amazon Ember Display</vt:lpstr>
      <vt:lpstr>Amazon Ember Duospace</vt:lpstr>
      <vt:lpstr>Amazon Ember Mono</vt:lpstr>
      <vt:lpstr>Arial</vt:lpstr>
      <vt:lpstr>Aptos</vt:lpstr>
      <vt:lpstr>Wingdings</vt:lpstr>
      <vt:lpstr>Covers</vt:lpstr>
      <vt:lpstr>Dividers</vt:lpstr>
      <vt:lpstr>Content slides</vt:lpstr>
      <vt:lpstr>Sua primeira aplicação serverless na AWS</vt:lpstr>
      <vt:lpstr>Quem está falando</vt:lpstr>
      <vt:lpstr>O que a AWS chama de serverless</vt:lpstr>
      <vt:lpstr>O que você leva daqui</vt:lpstr>
      <vt:lpstr>Tem servidor. Só não é seu.</vt:lpstr>
      <vt:lpstr>Evento, função, resposta</vt:lpstr>
      <vt:lpstr>O que muda na prática</vt:lpstr>
      <vt:lpstr>Quando não usar</vt:lpstr>
      <vt:lpstr>O mural de recados</vt:lpstr>
      <vt:lpstr>Como uma requisição atravessa</vt:lpstr>
      <vt:lpstr>Por que esses e não outros</vt:lpstr>
      <vt:lpstr>O pedido, em português</vt:lpstr>
      <vt:lpstr>Agora ao vivo</vt:lpstr>
      <vt:lpstr>Abram no celular.</vt:lpstr>
      <vt:lpstr>O que continua seu</vt:lpstr>
      <vt:lpstr>Além do HTTP</vt:lpstr>
      <vt:lpstr>Reproduza hoje</vt:lpstr>
      <vt:lpstr>Evento, função, resposta. Você escreve a função; a AWS cuida do resto.</vt:lpstr>
      <vt:lpstr>Perguntas?</vt:lpstr>
      <vt:lpstr>Backups</vt:lpstr>
      <vt:lpstr>B1 · Parada 2 · Requisitos</vt:lpstr>
      <vt:lpstr>B2 · Parada 3 · Design</vt:lpstr>
      <vt:lpstr>B3 · Parada 4 · Código</vt:lpstr>
      <vt:lpstr>B4 · Parada 5 · Deploy</vt:lpstr>
      <vt:lpstr>B5 · Parada 6 · Teste: a página no ar</vt:lpstr>
      <vt:lpstr>B6 · Extra · Quebrando de propósito</vt:lpstr>
      <vt:lpstr>Backup 7 · Custo em detalhe</vt:lpstr>
      <vt:lpstr>Backup 8 · Cold start</vt:lpstr>
      <vt:lpstr>Backup 9 · Sem Kiro: o mesmo mural pelo console</vt:lpstr>
      <vt:lpstr>Backup 10 · O que mais vem no event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Sua primeira aplicação serverless na AWS · HackTown 2026</dc:title>
  <dc:creator>Raphael Moura</dc:creator>
  <cp:lastModifiedBy>Raphael Moura</cp:lastModifiedBy>
  <cp:revision>83</cp:revision>
  <dcterms:created xsi:type="dcterms:W3CDTF">2025-06-11T07:43:35Z</dcterms:created>
  <dcterms:modified xsi:type="dcterms:W3CDTF">2026-06-02T21:47:04Z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2026-02-12T16:51:25Z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f321e55b-40ef-4de3-83a2-f35aa3ee07d2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